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</p:sldMasterIdLst>
  <p:notesMasterIdLst>
    <p:notesMasterId r:id="rId8"/>
  </p:notesMasterIdLst>
  <p:sldIdLst>
    <p:sldId id="256" r:id="rId2"/>
    <p:sldId id="677" r:id="rId3"/>
    <p:sldId id="675" r:id="rId4"/>
    <p:sldId id="678" r:id="rId5"/>
    <p:sldId id="679" r:id="rId6"/>
    <p:sldId id="671" r:id="rId7"/>
  </p:sldIdLst>
  <p:sldSz cx="12192000" cy="6858000"/>
  <p:notesSz cx="9940925" cy="6808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529" autoAdjust="0"/>
    <p:restoredTop sz="94660"/>
  </p:normalViewPr>
  <p:slideViewPr>
    <p:cSldViewPr>
      <p:cViewPr varScale="1">
        <p:scale>
          <a:sx n="77" d="100"/>
          <a:sy n="77" d="100"/>
        </p:scale>
        <p:origin x="58" y="1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2016"/>
          </a:xfrm>
          <a:prstGeom prst="rect">
            <a:avLst/>
          </a:prstGeom>
        </p:spPr>
        <p:txBody>
          <a:bodyPr vert="horz" lIns="80394" tIns="40197" rIns="80394" bIns="40197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602" y="0"/>
            <a:ext cx="4307734" cy="342016"/>
          </a:xfrm>
          <a:prstGeom prst="rect">
            <a:avLst/>
          </a:prstGeom>
        </p:spPr>
        <p:txBody>
          <a:bodyPr vert="horz" lIns="80394" tIns="40197" rIns="80394" bIns="40197" rtlCol="0"/>
          <a:lstStyle>
            <a:lvl1pPr algn="r">
              <a:defRPr sz="1100"/>
            </a:lvl1pPr>
          </a:lstStyle>
          <a:p>
            <a:fld id="{436612E3-ABE0-4A74-A6BC-B769D0235A39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394" tIns="40197" rIns="80394" bIns="401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093" y="3276730"/>
            <a:ext cx="7952740" cy="2680960"/>
          </a:xfrm>
          <a:prstGeom prst="rect">
            <a:avLst/>
          </a:prstGeom>
        </p:spPr>
        <p:txBody>
          <a:bodyPr vert="horz" lIns="80394" tIns="40197" rIns="80394" bIns="4019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6773"/>
            <a:ext cx="4307734" cy="342015"/>
          </a:xfrm>
          <a:prstGeom prst="rect">
            <a:avLst/>
          </a:prstGeom>
        </p:spPr>
        <p:txBody>
          <a:bodyPr vert="horz" lIns="80394" tIns="40197" rIns="80394" bIns="40197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602" y="6466773"/>
            <a:ext cx="4307734" cy="342015"/>
          </a:xfrm>
          <a:prstGeom prst="rect">
            <a:avLst/>
          </a:prstGeom>
        </p:spPr>
        <p:txBody>
          <a:bodyPr vert="horz" lIns="80394" tIns="40197" rIns="80394" bIns="40197" rtlCol="0" anchor="b"/>
          <a:lstStyle>
            <a:lvl1pPr algn="r">
              <a:defRPr sz="1100"/>
            </a:lvl1pPr>
          </a:lstStyle>
          <a:p>
            <a:fld id="{A3AA4832-E4E9-4327-A3B5-ED0DEDFA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5003800" cy="6858000"/>
          </a:xfrm>
          <a:custGeom>
            <a:avLst/>
            <a:gdLst/>
            <a:ahLst/>
            <a:cxnLst/>
            <a:rect l="l" t="t" r="r" b="b"/>
            <a:pathLst>
              <a:path w="5003800" h="6858000">
                <a:moveTo>
                  <a:pt x="5003292" y="0"/>
                </a:moveTo>
                <a:lnTo>
                  <a:pt x="0" y="0"/>
                </a:lnTo>
                <a:lnTo>
                  <a:pt x="0" y="6858000"/>
                </a:lnTo>
                <a:lnTo>
                  <a:pt x="5003292" y="6858000"/>
                </a:lnTo>
                <a:lnTo>
                  <a:pt x="50032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0435" y="944956"/>
            <a:ext cx="10511129" cy="1978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30097" y="4199635"/>
            <a:ext cx="10731804" cy="1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5003800" cy="6858000"/>
          </a:xfrm>
          <a:custGeom>
            <a:avLst/>
            <a:gdLst/>
            <a:ahLst/>
            <a:cxnLst/>
            <a:rect l="l" t="t" r="r" b="b"/>
            <a:pathLst>
              <a:path w="5003800" h="6858000">
                <a:moveTo>
                  <a:pt x="5003292" y="0"/>
                </a:moveTo>
                <a:lnTo>
                  <a:pt x="0" y="0"/>
                </a:lnTo>
                <a:lnTo>
                  <a:pt x="0" y="6858000"/>
                </a:lnTo>
                <a:lnTo>
                  <a:pt x="5003292" y="6858000"/>
                </a:lnTo>
                <a:lnTo>
                  <a:pt x="50032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1195684" y="6480171"/>
            <a:ext cx="831215" cy="184666"/>
          </a:xfrm>
        </p:spPr>
        <p:txBody>
          <a:bodyPr lIns="0" tIns="0" rIns="0" bIns="0"/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5003800" cy="6858000"/>
          </a:xfrm>
          <a:custGeom>
            <a:avLst/>
            <a:gdLst/>
            <a:ahLst/>
            <a:cxnLst/>
            <a:rect l="l" t="t" r="r" b="b"/>
            <a:pathLst>
              <a:path w="5003800" h="6858000">
                <a:moveTo>
                  <a:pt x="5003292" y="0"/>
                </a:moveTo>
                <a:lnTo>
                  <a:pt x="0" y="0"/>
                </a:lnTo>
                <a:lnTo>
                  <a:pt x="0" y="6858000"/>
                </a:lnTo>
                <a:lnTo>
                  <a:pt x="5003292" y="6858000"/>
                </a:lnTo>
                <a:lnTo>
                  <a:pt x="50032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1271" y="554482"/>
            <a:ext cx="10849457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1195684" y="6480171"/>
            <a:ext cx="83121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epi-win.com/" TargetMode="External"/><Relationship Id="rId4" Type="http://schemas.openxmlformats.org/officeDocument/2006/relationships/hyperlink" Target="https://www.who.int/emergencies/diseases/novel-coronavirus-201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dc.europa.eu/en/publications-data/interim-guidance-environmental-cleaning-non-healthcare-facilities-exposed-2019" TargetMode="External"/><Relationship Id="rId2" Type="http://schemas.openxmlformats.org/officeDocument/2006/relationships/hyperlink" Target="https://www.who.int/publications-detail/infection-prevention-and-control-during-health-care-when-novel-coronavirus-(ncov)-infection-is-suspected-2020012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Epi-win@who.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7080" cy="6870700"/>
            <a:chOff x="0" y="0"/>
            <a:chExt cx="12197080" cy="6870700"/>
          </a:xfrm>
        </p:grpSpPr>
        <p:sp>
          <p:nvSpPr>
            <p:cNvPr id="3" name="object 3"/>
            <p:cNvSpPr/>
            <p:nvPr/>
          </p:nvSpPr>
          <p:spPr>
            <a:xfrm>
              <a:off x="4518659" y="0"/>
              <a:ext cx="7673340" cy="6809740"/>
            </a:xfrm>
            <a:custGeom>
              <a:avLst/>
              <a:gdLst/>
              <a:ahLst/>
              <a:cxnLst/>
              <a:rect l="l" t="t" r="r" b="b"/>
              <a:pathLst>
                <a:path w="7673340" h="6809740">
                  <a:moveTo>
                    <a:pt x="7673340" y="0"/>
                  </a:moveTo>
                  <a:lnTo>
                    <a:pt x="5703316" y="2667"/>
                  </a:lnTo>
                  <a:lnTo>
                    <a:pt x="0" y="2675890"/>
                  </a:lnTo>
                  <a:lnTo>
                    <a:pt x="1766189" y="6809232"/>
                  </a:lnTo>
                  <a:lnTo>
                    <a:pt x="7673340" y="0"/>
                  </a:lnTo>
                  <a:close/>
                </a:path>
              </a:pathLst>
            </a:custGeom>
            <a:solidFill>
              <a:srgbClr val="005D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91051" y="2632836"/>
              <a:ext cx="2268855" cy="4225290"/>
            </a:xfrm>
            <a:custGeom>
              <a:avLst/>
              <a:gdLst/>
              <a:ahLst/>
              <a:cxnLst/>
              <a:rect l="l" t="t" r="r" b="b"/>
              <a:pathLst>
                <a:path w="2268854" h="4225290">
                  <a:moveTo>
                    <a:pt x="540893" y="0"/>
                  </a:moveTo>
                  <a:lnTo>
                    <a:pt x="0" y="249682"/>
                  </a:lnTo>
                  <a:lnTo>
                    <a:pt x="1644868" y="4225161"/>
                  </a:lnTo>
                  <a:lnTo>
                    <a:pt x="1926801" y="4225161"/>
                  </a:lnTo>
                  <a:lnTo>
                    <a:pt x="2268728" y="4212201"/>
                  </a:lnTo>
                  <a:lnTo>
                    <a:pt x="540893" y="0"/>
                  </a:lnTo>
                  <a:close/>
                </a:path>
              </a:pathLst>
            </a:custGeom>
            <a:solidFill>
              <a:srgbClr val="1892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56972"/>
              <a:ext cx="9272270" cy="4413885"/>
            </a:xfrm>
            <a:custGeom>
              <a:avLst/>
              <a:gdLst/>
              <a:ahLst/>
              <a:cxnLst/>
              <a:rect l="l" t="t" r="r" b="b"/>
              <a:pathLst>
                <a:path w="9272270" h="4413885">
                  <a:moveTo>
                    <a:pt x="9272016" y="0"/>
                  </a:moveTo>
                  <a:lnTo>
                    <a:pt x="0" y="0"/>
                  </a:lnTo>
                  <a:lnTo>
                    <a:pt x="0" y="4413504"/>
                  </a:lnTo>
                  <a:lnTo>
                    <a:pt x="92720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912364"/>
              <a:ext cx="5758180" cy="3945890"/>
            </a:xfrm>
            <a:custGeom>
              <a:avLst/>
              <a:gdLst/>
              <a:ahLst/>
              <a:cxnLst/>
              <a:rect l="l" t="t" r="r" b="b"/>
              <a:pathLst>
                <a:path w="5758180" h="3945890">
                  <a:moveTo>
                    <a:pt x="4098163" y="0"/>
                  </a:moveTo>
                  <a:lnTo>
                    <a:pt x="16934" y="1896618"/>
                  </a:lnTo>
                  <a:lnTo>
                    <a:pt x="0" y="3945635"/>
                  </a:lnTo>
                  <a:lnTo>
                    <a:pt x="5757672" y="3945635"/>
                  </a:lnTo>
                  <a:lnTo>
                    <a:pt x="4098163" y="0"/>
                  </a:lnTo>
                  <a:close/>
                </a:path>
              </a:pathLst>
            </a:custGeom>
            <a:solidFill>
              <a:srgbClr val="1BDF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0364470" cy="4956175"/>
            </a:xfrm>
            <a:custGeom>
              <a:avLst/>
              <a:gdLst/>
              <a:ahLst/>
              <a:cxnLst/>
              <a:rect l="l" t="t" r="r" b="b"/>
              <a:pathLst>
                <a:path w="10364470" h="4956175">
                  <a:moveTo>
                    <a:pt x="10364279" y="0"/>
                  </a:moveTo>
                  <a:lnTo>
                    <a:pt x="9342687" y="0"/>
                  </a:lnTo>
                  <a:lnTo>
                    <a:pt x="0" y="4367965"/>
                  </a:lnTo>
                  <a:lnTo>
                    <a:pt x="0" y="4685350"/>
                  </a:lnTo>
                  <a:lnTo>
                    <a:pt x="14138" y="4956048"/>
                  </a:lnTo>
                  <a:lnTo>
                    <a:pt x="10364279" y="0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23813" y="0"/>
              <a:ext cx="6066790" cy="6858000"/>
            </a:xfrm>
            <a:custGeom>
              <a:avLst/>
              <a:gdLst/>
              <a:ahLst/>
              <a:cxnLst/>
              <a:rect l="l" t="t" r="r" b="b"/>
              <a:pathLst>
                <a:path w="6066790" h="6858000">
                  <a:moveTo>
                    <a:pt x="6066662" y="0"/>
                  </a:moveTo>
                  <a:lnTo>
                    <a:pt x="0" y="6857998"/>
                  </a:lnTo>
                  <a:lnTo>
                    <a:pt x="6039201" y="6857998"/>
                  </a:lnTo>
                  <a:lnTo>
                    <a:pt x="6066662" y="0"/>
                  </a:lnTo>
                  <a:close/>
                </a:path>
              </a:pathLst>
            </a:custGeom>
            <a:solidFill>
              <a:srgbClr val="0046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23813" y="0"/>
              <a:ext cx="6066790" cy="6858000"/>
            </a:xfrm>
            <a:custGeom>
              <a:avLst/>
              <a:gdLst/>
              <a:ahLst/>
              <a:cxnLst/>
              <a:rect l="l" t="t" r="r" b="b"/>
              <a:pathLst>
                <a:path w="6066790" h="6858000">
                  <a:moveTo>
                    <a:pt x="0" y="6857998"/>
                  </a:moveTo>
                  <a:lnTo>
                    <a:pt x="6066662" y="0"/>
                  </a:lnTo>
                  <a:lnTo>
                    <a:pt x="6039201" y="6857998"/>
                  </a:lnTo>
                </a:path>
              </a:pathLst>
            </a:custGeom>
            <a:ln w="12192">
              <a:solidFill>
                <a:srgbClr val="0066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357616" y="5562600"/>
              <a:ext cx="3372612" cy="105003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94756" y="0"/>
              <a:ext cx="6343650" cy="6858000"/>
            </a:xfrm>
            <a:custGeom>
              <a:avLst/>
              <a:gdLst/>
              <a:ahLst/>
              <a:cxnLst/>
              <a:rect l="l" t="t" r="r" b="b"/>
              <a:pathLst>
                <a:path w="6343650" h="6858000">
                  <a:moveTo>
                    <a:pt x="6057211" y="0"/>
                  </a:moveTo>
                  <a:lnTo>
                    <a:pt x="5962691" y="0"/>
                  </a:lnTo>
                  <a:lnTo>
                    <a:pt x="1313143" y="5346958"/>
                  </a:lnTo>
                  <a:lnTo>
                    <a:pt x="0" y="6853538"/>
                  </a:lnTo>
                  <a:lnTo>
                    <a:pt x="84610" y="6857997"/>
                  </a:lnTo>
                  <a:lnTo>
                    <a:pt x="520840" y="6857997"/>
                  </a:lnTo>
                  <a:lnTo>
                    <a:pt x="1001189" y="6310371"/>
                  </a:lnTo>
                  <a:lnTo>
                    <a:pt x="1564503" y="5656876"/>
                  </a:lnTo>
                  <a:lnTo>
                    <a:pt x="1828722" y="5346878"/>
                  </a:lnTo>
                  <a:lnTo>
                    <a:pt x="4785661" y="1822869"/>
                  </a:lnTo>
                  <a:lnTo>
                    <a:pt x="5445921" y="1047767"/>
                  </a:lnTo>
                  <a:lnTo>
                    <a:pt x="5943589" y="472751"/>
                  </a:lnTo>
                  <a:lnTo>
                    <a:pt x="6343650" y="17652"/>
                  </a:lnTo>
                  <a:lnTo>
                    <a:pt x="6287331" y="13390"/>
                  </a:lnTo>
                  <a:lnTo>
                    <a:pt x="6057211" y="0"/>
                  </a:lnTo>
                  <a:close/>
                </a:path>
              </a:pathLst>
            </a:custGeom>
            <a:solidFill>
              <a:srgbClr val="006A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4528" y="449580"/>
              <a:ext cx="5289804" cy="101955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Subtitle 2">
            <a:extLst>
              <a:ext uri="{FF2B5EF4-FFF2-40B4-BE49-F238E27FC236}">
                <a16:creationId xmlns:a16="http://schemas.microsoft.com/office/drawing/2014/main" id="{FC9096F2-25F2-4513-96A6-D6C0A9710716}"/>
              </a:ext>
            </a:extLst>
          </p:cNvPr>
          <p:cNvSpPr txBox="1">
            <a:spLocks/>
          </p:cNvSpPr>
          <p:nvPr/>
        </p:nvSpPr>
        <p:spPr>
          <a:xfrm>
            <a:off x="174146" y="4888069"/>
            <a:ext cx="7815619" cy="16635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COVID-19 </a:t>
            </a:r>
          </a:p>
          <a:p>
            <a:pPr marL="0" indent="0">
              <a:buNone/>
            </a:pPr>
            <a:r>
              <a:rPr lang="en-US" sz="2400" b="1" dirty="0"/>
              <a:t>Tele</a:t>
            </a:r>
            <a:r>
              <a:rPr lang="hr-HR" sz="2400" b="1" dirty="0"/>
              <a:t>k</a:t>
            </a:r>
            <a:r>
              <a:rPr lang="en-US" sz="2400" b="1" dirty="0" err="1"/>
              <a:t>onferenc</a:t>
            </a:r>
            <a:r>
              <a:rPr lang="hr-HR" sz="2400" b="1" dirty="0" err="1"/>
              <a:t>ija</a:t>
            </a:r>
            <a:r>
              <a:rPr lang="hr-HR" sz="2400" b="1" dirty="0"/>
              <a:t> s Grupom za putovanja</a:t>
            </a:r>
            <a:r>
              <a:rPr lang="en-US" sz="2400" b="1" dirty="0"/>
              <a:t> &amp; </a:t>
            </a:r>
            <a:r>
              <a:rPr lang="hr-HR" sz="2400" b="1" dirty="0"/>
              <a:t>t</a:t>
            </a:r>
            <a:r>
              <a:rPr lang="en-US" sz="2400" b="1" dirty="0" err="1"/>
              <a:t>uri</a:t>
            </a:r>
            <a:r>
              <a:rPr lang="hr-HR" sz="2400" b="1" dirty="0"/>
              <a:t>za</a:t>
            </a:r>
            <a:r>
              <a:rPr lang="en-US" sz="2400" b="1" dirty="0"/>
              <a:t>m</a:t>
            </a:r>
          </a:p>
          <a:p>
            <a:pPr marL="0" indent="0">
              <a:buNone/>
            </a:pPr>
            <a:r>
              <a:rPr lang="en-US" sz="2400" b="1" dirty="0"/>
              <a:t>26.</a:t>
            </a:r>
            <a:r>
              <a:rPr lang="hr-HR" sz="2400" b="1" dirty="0"/>
              <a:t> veljače 20</a:t>
            </a:r>
            <a:r>
              <a:rPr lang="en-US" sz="2400" b="1" dirty="0"/>
              <a:t>20</a:t>
            </a:r>
            <a:r>
              <a:rPr lang="hr-HR" sz="2400" b="1" dirty="0"/>
              <a:t>.</a:t>
            </a:r>
            <a:endParaRPr lang="en-US" sz="2400" b="1" dirty="0"/>
          </a:p>
          <a:p>
            <a:pPr marL="0" indent="0">
              <a:buNone/>
            </a:pPr>
            <a:endParaRPr lang="en-US" sz="2400" i="1" dirty="0">
              <a:solidFill>
                <a:schemeClr val="bg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776D382-E6BC-4F9F-89D4-7F4D13C720A3}"/>
              </a:ext>
            </a:extLst>
          </p:cNvPr>
          <p:cNvSpPr txBox="1">
            <a:spLocks/>
          </p:cNvSpPr>
          <p:nvPr/>
        </p:nvSpPr>
        <p:spPr>
          <a:xfrm>
            <a:off x="4800245" y="2380036"/>
            <a:ext cx="7711998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800" b="1" dirty="0">
                <a:solidFill>
                  <a:schemeClr val="bg1"/>
                </a:solidFill>
              </a:rPr>
              <a:t>Svjetska zdravstvena organizacija (WHO) – Informacijska mreža za epidemije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C2837917-435D-4D43-931A-65FA53D234CE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en-US" spc="-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-87979" y="1947850"/>
            <a:ext cx="12192000" cy="5169535"/>
            <a:chOff x="0" y="1688602"/>
            <a:chExt cx="12192000" cy="5169535"/>
          </a:xfrm>
        </p:grpSpPr>
        <p:sp>
          <p:nvSpPr>
            <p:cNvPr id="5" name="object 5"/>
            <p:cNvSpPr/>
            <p:nvPr/>
          </p:nvSpPr>
          <p:spPr>
            <a:xfrm>
              <a:off x="0" y="1688602"/>
              <a:ext cx="12191999" cy="516939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818131"/>
              <a:ext cx="12192000" cy="5039995"/>
            </a:xfrm>
            <a:custGeom>
              <a:avLst/>
              <a:gdLst/>
              <a:ahLst/>
              <a:cxnLst/>
              <a:rect l="l" t="t" r="r" b="b"/>
              <a:pathLst>
                <a:path w="12192000" h="5039995">
                  <a:moveTo>
                    <a:pt x="12192000" y="0"/>
                  </a:moveTo>
                  <a:lnTo>
                    <a:pt x="0" y="0"/>
                  </a:lnTo>
                  <a:lnTo>
                    <a:pt x="0" y="5039868"/>
                  </a:lnTo>
                  <a:lnTo>
                    <a:pt x="12192000" y="50398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D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71600" y="2057400"/>
            <a:ext cx="8819388" cy="2721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4800" b="1" spc="-5" dirty="0">
                <a:latin typeface="Gothic Uralic"/>
                <a:cs typeface="Gothic Uralic"/>
              </a:rPr>
              <a:t>NACRT SMJERNICA</a:t>
            </a:r>
            <a:r>
              <a:rPr lang="en-US" sz="4800" b="1" spc="-5" dirty="0">
                <a:latin typeface="Gothic Uralic"/>
                <a:cs typeface="Gothic Uralic"/>
              </a:rPr>
              <a:t> </a:t>
            </a:r>
            <a:br>
              <a:rPr lang="en-US" sz="4800" b="1" spc="-5" dirty="0">
                <a:latin typeface="Gothic Uralic"/>
                <a:cs typeface="Gothic Uralic"/>
              </a:rPr>
            </a:br>
            <a:r>
              <a:rPr lang="hr-HR" sz="4800" b="1" spc="-5" dirty="0">
                <a:latin typeface="Gothic Uralic"/>
                <a:cs typeface="Gothic Uralic"/>
              </a:rPr>
              <a:t>Zaštita od </a:t>
            </a:r>
            <a:r>
              <a:rPr lang="en-US" sz="4800" b="1" spc="-5" dirty="0">
                <a:latin typeface="Gothic Uralic"/>
                <a:cs typeface="Gothic Uralic"/>
              </a:rPr>
              <a:t>COVID-19</a:t>
            </a:r>
            <a:r>
              <a:rPr lang="hr-HR" sz="4800" b="1" spc="-5" dirty="0">
                <a:latin typeface="Gothic Uralic"/>
                <a:cs typeface="Gothic Uralic"/>
              </a:rPr>
              <a:t> </a:t>
            </a:r>
            <a:r>
              <a:rPr lang="hr-HR" sz="4800" b="1" spc="-5" dirty="0" err="1">
                <a:latin typeface="Gothic Uralic"/>
                <a:cs typeface="Gothic Uralic"/>
              </a:rPr>
              <a:t>koronavirusa</a:t>
            </a:r>
            <a:r>
              <a:rPr lang="en-US" sz="4800" b="1" spc="-5" dirty="0">
                <a:latin typeface="Gothic Uralic"/>
                <a:cs typeface="Gothic Uralic"/>
              </a:rPr>
              <a:t> </a:t>
            </a:r>
            <a:r>
              <a:rPr lang="hr-HR" sz="4800" b="1" spc="-5" dirty="0">
                <a:latin typeface="Gothic Uralic"/>
                <a:cs typeface="Gothic Uralic"/>
              </a:rPr>
              <a:t>u hotelijerskoj industriji</a:t>
            </a:r>
            <a:br>
              <a:rPr lang="en-US" sz="4800" b="1" spc="-5" dirty="0">
                <a:latin typeface="Gothic Uralic"/>
                <a:cs typeface="Gothic Uralic"/>
              </a:rPr>
            </a:br>
            <a:r>
              <a:rPr lang="hr-HR" sz="1600" b="1" spc="-5" dirty="0">
                <a:latin typeface="Gothic Uralic"/>
                <a:cs typeface="Gothic Uralic"/>
              </a:rPr>
              <a:t>Molimo, posjetite </a:t>
            </a:r>
            <a:r>
              <a:rPr lang="en-US" sz="1600" b="1" spc="-5" dirty="0">
                <a:latin typeface="Gothic Uralic"/>
                <a:cs typeface="Gothic Uralic"/>
                <a:hlinkClick r:id="rId4"/>
              </a:rPr>
              <a:t>https://www.who.int/emergencies/diseases/novel-coronavirus-2019</a:t>
            </a:r>
            <a:r>
              <a:rPr lang="en-US" sz="1600" b="1" spc="-5" dirty="0">
                <a:latin typeface="Gothic Uralic"/>
                <a:cs typeface="Gothic Uralic"/>
              </a:rPr>
              <a:t> or </a:t>
            </a:r>
            <a:r>
              <a:rPr lang="en-US" sz="1600" b="1" spc="-5" dirty="0">
                <a:latin typeface="Gothic Uralic"/>
                <a:cs typeface="Gothic Uralic"/>
                <a:hlinkClick r:id="rId5"/>
              </a:rPr>
              <a:t>https://www.epi-win.com/</a:t>
            </a:r>
            <a:r>
              <a:rPr lang="en-US" sz="1600" b="1" spc="-5" dirty="0">
                <a:latin typeface="Gothic Uralic"/>
                <a:cs typeface="Gothic Uralic"/>
              </a:rPr>
              <a:t> </a:t>
            </a:r>
            <a:r>
              <a:rPr lang="hr-HR" sz="1600" b="1" spc="-5" dirty="0">
                <a:latin typeface="Gothic Uralic"/>
                <a:cs typeface="Gothic Uralic"/>
              </a:rPr>
              <a:t>za potpuni repozitorij smjernica i savjeta</a:t>
            </a:r>
            <a:r>
              <a:rPr lang="en-US" sz="1600" b="1" spc="-5" dirty="0">
                <a:latin typeface="Gothic Uralic"/>
                <a:cs typeface="Gothic Uralic"/>
              </a:rPr>
              <a:t> </a:t>
            </a:r>
            <a:endParaRPr sz="4800" dirty="0">
              <a:latin typeface="Gothic Uralic"/>
              <a:cs typeface="Gothic Ural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190988" y="5771388"/>
            <a:ext cx="2000885" cy="1087120"/>
          </a:xfrm>
          <a:custGeom>
            <a:avLst/>
            <a:gdLst/>
            <a:ahLst/>
            <a:cxnLst/>
            <a:rect l="l" t="t" r="r" b="b"/>
            <a:pathLst>
              <a:path w="2000884" h="1087120">
                <a:moveTo>
                  <a:pt x="2000250" y="0"/>
                </a:moveTo>
                <a:lnTo>
                  <a:pt x="0" y="1086611"/>
                </a:lnTo>
                <a:lnTo>
                  <a:pt x="2000757" y="1086611"/>
                </a:lnTo>
                <a:lnTo>
                  <a:pt x="2000864" y="1035519"/>
                </a:lnTo>
                <a:lnTo>
                  <a:pt x="2000250" y="0"/>
                </a:lnTo>
                <a:close/>
              </a:path>
            </a:pathLst>
          </a:custGeom>
          <a:solidFill>
            <a:srgbClr val="008D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xfrm>
            <a:off x="11195684" y="6480171"/>
            <a:ext cx="83121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26/02/2020</a:t>
            </a:r>
            <a:endParaRPr spc="-90" dirty="0"/>
          </a:p>
        </p:txBody>
      </p:sp>
    </p:spTree>
    <p:extLst>
      <p:ext uri="{BB962C8B-B14F-4D97-AF65-F5344CB8AC3E}">
        <p14:creationId xmlns:p14="http://schemas.microsoft.com/office/powerpoint/2010/main" val="117506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560830"/>
          </a:xfrm>
          <a:custGeom>
            <a:avLst/>
            <a:gdLst/>
            <a:ahLst/>
            <a:cxnLst/>
            <a:rect l="l" t="t" r="r" b="b"/>
            <a:pathLst>
              <a:path w="12192000" h="1560830">
                <a:moveTo>
                  <a:pt x="12192000" y="0"/>
                </a:moveTo>
                <a:lnTo>
                  <a:pt x="0" y="0"/>
                </a:lnTo>
                <a:lnTo>
                  <a:pt x="0" y="1560576"/>
                </a:lnTo>
                <a:lnTo>
                  <a:pt x="12192000" y="1560576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1271" y="554482"/>
            <a:ext cx="10849457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n-US" sz="2800" spc="-175" dirty="0"/>
              <a:t>PRIP</a:t>
            </a:r>
            <a:r>
              <a:rPr lang="hr-HR" sz="2800" spc="-175" dirty="0"/>
              <a:t>REMA</a:t>
            </a:r>
            <a:r>
              <a:rPr lang="en-US" sz="2800" spc="-175" dirty="0"/>
              <a:t>: </a:t>
            </a:r>
            <a:r>
              <a:rPr lang="hr-HR" sz="2800" spc="-175" dirty="0"/>
              <a:t>razviti (pisani) plan pripravnosti za slučaj sumnje u zarazu </a:t>
            </a:r>
            <a:r>
              <a:rPr lang="en-US" sz="2800" spc="-175" dirty="0"/>
              <a:t>COVID-19 </a:t>
            </a:r>
            <a:r>
              <a:rPr lang="hr-HR" sz="2800" spc="-175" dirty="0" err="1"/>
              <a:t>koronavirusom</a:t>
            </a:r>
            <a:r>
              <a:rPr lang="hr-HR" sz="2800" spc="-175" dirty="0"/>
              <a:t> u vašem hotelu</a:t>
            </a:r>
            <a:r>
              <a:rPr lang="en-US" sz="2800" spc="-175" dirty="0"/>
              <a:t> </a:t>
            </a:r>
            <a:endParaRPr sz="2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7BD995-3501-406E-AA8C-6222037AE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101" y="1560830"/>
            <a:ext cx="11569699" cy="5155257"/>
          </a:xfrm>
        </p:spPr>
        <p:txBody>
          <a:bodyPr/>
          <a:lstStyle/>
          <a:p>
            <a:endParaRPr lang="en-US" sz="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Sadržaj (pisanog) plana pripravnosti za mogući slučaj zaraze COVID-19 </a:t>
            </a:r>
            <a:r>
              <a:rPr lang="hr-HR" sz="2800" dirty="0" err="1"/>
              <a:t>koronavirosom</a:t>
            </a:r>
            <a:r>
              <a:rPr lang="hr-HR" sz="2800" dirty="0"/>
              <a:t> – </a:t>
            </a:r>
            <a:r>
              <a:rPr lang="hr-HR" sz="2800" i="1" dirty="0"/>
              <a:t>slijedeći logiku novih smjernica za putničke brodove</a:t>
            </a:r>
            <a:endParaRPr lang="en-US" sz="2800" i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Kako i gdje na siguran način izolirati potencijalno oboljele od COVID-19</a:t>
            </a:r>
            <a:endParaRPr lang="en-US" sz="23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Kako brzo obavijestiti lokalnu zdravstvenu službu da su gosti možda oboljeli od </a:t>
            </a:r>
            <a:r>
              <a:rPr lang="en-US" sz="2300" dirty="0"/>
              <a:t>COVID-19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300" dirty="0"/>
              <a:t>S</a:t>
            </a:r>
            <a:r>
              <a:rPr lang="hr-HR" sz="2300" dirty="0" err="1"/>
              <a:t>iguran</a:t>
            </a:r>
            <a:r>
              <a:rPr lang="hr-HR" sz="2300" dirty="0"/>
              <a:t> prijevoz oboljelih gostiju do bolnice u dogovoru s lokalnim zdravstvenim radnicima</a:t>
            </a:r>
            <a:endParaRPr lang="en-US" sz="23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hr-HR" sz="2300" i="1" dirty="0"/>
              <a:t>Imate li broj za hitne slučajeve lokalnih javnozdravstvenih službi? </a:t>
            </a:r>
            <a:endParaRPr lang="en-US" sz="2300" i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Briga za potencijalno oboljele od </a:t>
            </a:r>
            <a:r>
              <a:rPr lang="en-US" sz="2300" dirty="0"/>
              <a:t>COVID-19 </a:t>
            </a:r>
            <a:r>
              <a:rPr lang="hr-HR" sz="2300" dirty="0"/>
              <a:t>dok se čeka transfer u zdravstvenu ustanovu</a:t>
            </a:r>
            <a:endParaRPr lang="en-US" sz="23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Brza </a:t>
            </a:r>
            <a:r>
              <a:rPr lang="en-US" sz="2300" dirty="0" err="1"/>
              <a:t>identifi</a:t>
            </a:r>
            <a:r>
              <a:rPr lang="hr-HR" sz="2300" dirty="0" err="1"/>
              <a:t>kacija</a:t>
            </a:r>
            <a:r>
              <a:rPr lang="hr-HR" sz="2300" dirty="0"/>
              <a:t> bliskih </a:t>
            </a:r>
            <a:r>
              <a:rPr lang="hr-HR" sz="2300" dirty="0" err="1"/>
              <a:t>kontaktata</a:t>
            </a:r>
            <a:r>
              <a:rPr lang="hr-HR" sz="2300" dirty="0"/>
              <a:t> </a:t>
            </a:r>
            <a:r>
              <a:rPr lang="hr-HR" sz="2300" dirty="0" err="1"/>
              <a:t>potenijalno</a:t>
            </a:r>
            <a:r>
              <a:rPr lang="hr-HR" sz="2300" dirty="0"/>
              <a:t> oboljelih i njihova trenutna lokacija</a:t>
            </a:r>
            <a:endParaRPr lang="en-US" sz="23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hr-HR" sz="2300" i="1" dirty="0"/>
              <a:t>Brzo dijeljenje navedenih informacija s lokalnim javnozdravstvenim službama</a:t>
            </a:r>
            <a:endParaRPr lang="en-US" sz="2300" i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Čišćenje i </a:t>
            </a:r>
            <a:r>
              <a:rPr lang="en-US" sz="2300" dirty="0"/>
              <a:t>de</a:t>
            </a:r>
            <a:r>
              <a:rPr lang="hr-HR" sz="2300" dirty="0"/>
              <a:t>k</a:t>
            </a:r>
            <a:r>
              <a:rPr lang="en-US" sz="2300" dirty="0" err="1"/>
              <a:t>ontamina</a:t>
            </a:r>
            <a:r>
              <a:rPr lang="hr-HR" sz="2300" dirty="0" err="1"/>
              <a:t>cija</a:t>
            </a:r>
            <a:r>
              <a:rPr lang="hr-HR" sz="2300" dirty="0"/>
              <a:t> zahvaćenih soba, prostora, rublja, predmeta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Sigurno odstranjivanje maramica, maski za lice i sl., preostalih od potencijalno oboljelih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300" dirty="0"/>
              <a:t>Komunikacija i koordinacija različitih odjela </a:t>
            </a:r>
            <a:r>
              <a:rPr lang="en-US" sz="2300" dirty="0"/>
              <a:t>(</a:t>
            </a:r>
            <a:r>
              <a:rPr lang="hr-HR" sz="2300" dirty="0"/>
              <a:t>recepcija</a:t>
            </a:r>
            <a:r>
              <a:rPr lang="en-US" sz="2300" dirty="0"/>
              <a:t>, </a:t>
            </a:r>
            <a:r>
              <a:rPr lang="hr-HR" sz="2300" dirty="0"/>
              <a:t>praonica rublja</a:t>
            </a:r>
            <a:r>
              <a:rPr lang="en-US" sz="2300" dirty="0"/>
              <a:t>, </a:t>
            </a:r>
            <a:r>
              <a:rPr lang="hr-HR" sz="2300" dirty="0"/>
              <a:t>održavanje i čišćenje</a:t>
            </a:r>
            <a:r>
              <a:rPr lang="en-US" sz="2300" dirty="0"/>
              <a:t>)</a:t>
            </a:r>
          </a:p>
          <a:p>
            <a:endParaRPr lang="en-US" sz="2300" dirty="0"/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4" name="object 4"/>
          <p:cNvSpPr/>
          <p:nvPr/>
        </p:nvSpPr>
        <p:spPr>
          <a:xfrm>
            <a:off x="10190988" y="5771388"/>
            <a:ext cx="2000885" cy="1087120"/>
          </a:xfrm>
          <a:custGeom>
            <a:avLst/>
            <a:gdLst/>
            <a:ahLst/>
            <a:cxnLst/>
            <a:rect l="l" t="t" r="r" b="b"/>
            <a:pathLst>
              <a:path w="2000884" h="1087120">
                <a:moveTo>
                  <a:pt x="2000250" y="0"/>
                </a:moveTo>
                <a:lnTo>
                  <a:pt x="0" y="1086611"/>
                </a:lnTo>
                <a:lnTo>
                  <a:pt x="2000757" y="1086611"/>
                </a:lnTo>
                <a:lnTo>
                  <a:pt x="2000864" y="1035519"/>
                </a:lnTo>
                <a:lnTo>
                  <a:pt x="2000250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750295" y="0"/>
            <a:ext cx="1442085" cy="1256030"/>
          </a:xfrm>
          <a:custGeom>
            <a:avLst/>
            <a:gdLst/>
            <a:ahLst/>
            <a:cxnLst/>
            <a:rect l="l" t="t" r="r" b="b"/>
            <a:pathLst>
              <a:path w="1442084" h="1256030">
                <a:moveTo>
                  <a:pt x="1441703" y="0"/>
                </a:moveTo>
                <a:lnTo>
                  <a:pt x="0" y="0"/>
                </a:lnTo>
                <a:lnTo>
                  <a:pt x="1441703" y="1255776"/>
                </a:lnTo>
                <a:lnTo>
                  <a:pt x="1441703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DF485AB-A079-4B06-B9CE-978FACED9AE4}"/>
              </a:ext>
            </a:extLst>
          </p:cNvPr>
          <p:cNvSpPr txBox="1">
            <a:spLocks/>
          </p:cNvSpPr>
          <p:nvPr/>
        </p:nvSpPr>
        <p:spPr>
          <a:xfrm>
            <a:off x="11348084" y="6632571"/>
            <a:ext cx="83121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585858"/>
                </a:solidFill>
                <a:latin typeface="Verdana"/>
                <a:ea typeface="+mn-ea"/>
                <a:cs typeface="Verdan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5"/>
              </a:spcBef>
            </a:pPr>
            <a:r>
              <a:rPr lang="en-US" spc="-90" dirty="0"/>
              <a:t>26/02/2020</a:t>
            </a:r>
          </a:p>
        </p:txBody>
      </p:sp>
    </p:spTree>
    <p:extLst>
      <p:ext uri="{BB962C8B-B14F-4D97-AF65-F5344CB8AC3E}">
        <p14:creationId xmlns:p14="http://schemas.microsoft.com/office/powerpoint/2010/main" val="203481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560830"/>
          </a:xfrm>
          <a:custGeom>
            <a:avLst/>
            <a:gdLst/>
            <a:ahLst/>
            <a:cxnLst/>
            <a:rect l="l" t="t" r="r" b="b"/>
            <a:pathLst>
              <a:path w="12192000" h="1560830">
                <a:moveTo>
                  <a:pt x="12192000" y="0"/>
                </a:moveTo>
                <a:lnTo>
                  <a:pt x="0" y="0"/>
                </a:lnTo>
                <a:lnTo>
                  <a:pt x="0" y="1560576"/>
                </a:lnTo>
                <a:lnTo>
                  <a:pt x="12192000" y="1560576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1271" y="554482"/>
            <a:ext cx="10849457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n-US" sz="2800" spc="-175" dirty="0"/>
              <a:t>PREVEN</a:t>
            </a:r>
            <a:r>
              <a:rPr lang="hr-HR" sz="2800" spc="-175" dirty="0"/>
              <a:t>CIJA</a:t>
            </a:r>
            <a:r>
              <a:rPr lang="en-US" sz="2800" spc="-175" dirty="0"/>
              <a:t>: </a:t>
            </a:r>
            <a:r>
              <a:rPr lang="hr-HR" sz="2800" spc="-175" dirty="0"/>
              <a:t>jednostavne mjere sprječavanja širenja </a:t>
            </a:r>
            <a:r>
              <a:rPr lang="en-US" sz="2800" spc="-175" dirty="0"/>
              <a:t>COVID-19 </a:t>
            </a:r>
            <a:r>
              <a:rPr lang="hr-HR" sz="2800" spc="-175" dirty="0" err="1"/>
              <a:t>koronavirusa</a:t>
            </a:r>
            <a:r>
              <a:rPr lang="hr-HR" sz="2800" spc="-175" dirty="0"/>
              <a:t> u vašem hotelu</a:t>
            </a:r>
            <a:endParaRPr sz="2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7BD995-3501-406E-AA8C-6222037AE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101" y="1560830"/>
            <a:ext cx="11569699" cy="5770811"/>
          </a:xfrm>
        </p:spPr>
        <p:txBody>
          <a:bodyPr/>
          <a:lstStyle/>
          <a:p>
            <a:endParaRPr lang="en-US" sz="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Prom</a:t>
            </a:r>
            <a:r>
              <a:rPr lang="hr-HR" sz="2400" dirty="0" err="1"/>
              <a:t>icanje</a:t>
            </a:r>
            <a:r>
              <a:rPr lang="hr-HR" sz="2400" dirty="0"/>
              <a:t> redovitog pranja ruku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Redovito o tome komunicirajte sa zaposlenicima i gostima</a:t>
            </a:r>
            <a:r>
              <a:rPr lang="en-US" sz="2200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Na vidljivim mjestima osigurajte sredstvo za čišćenje ruku na bazi alkohola – te ga redovito dopunjavajte</a:t>
            </a:r>
            <a:endParaRPr lang="en-US" sz="22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Osigurajte da zaposlenici i gosti imaju mjesta za pranje ruku sapunom i vodom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Prom</a:t>
            </a:r>
            <a:r>
              <a:rPr lang="hr-HR" sz="2400" dirty="0" err="1"/>
              <a:t>icanje</a:t>
            </a:r>
            <a:r>
              <a:rPr lang="hr-HR" sz="2400" dirty="0"/>
              <a:t> dobre respiratorne higijene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Redovito o tome komunicirajte sa zaposlenicima i gostima</a:t>
            </a:r>
            <a:r>
              <a:rPr lang="en-US" sz="2200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Na vidljivim mjestima osigurajte papirnate maramice i zatvorene kante za njihovo odstranjivanje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Re</a:t>
            </a:r>
            <a:r>
              <a:rPr lang="hr-HR" sz="2400" dirty="0" err="1"/>
              <a:t>dovito</a:t>
            </a:r>
            <a:r>
              <a:rPr lang="hr-HR" sz="2400" dirty="0"/>
              <a:t> čišćenje soba, javnih prostora, liftova, itd. korištenje dezinficijensa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200" dirty="0"/>
              <a:t>Pokazalo se da uobičajeni dezinficijensi za kućanstva djeluju protiv </a:t>
            </a:r>
            <a:r>
              <a:rPr lang="en-US" sz="2200" dirty="0"/>
              <a:t>COVID-19 virus</a:t>
            </a:r>
            <a:r>
              <a:rPr lang="hr-HR" sz="2200" dirty="0"/>
              <a:t>a</a:t>
            </a:r>
            <a:endParaRPr lang="en-US" sz="22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WHO </a:t>
            </a:r>
            <a:r>
              <a:rPr lang="hr-HR" sz="2200" dirty="0"/>
              <a:t>je razvio savjete o kontroli zaraze </a:t>
            </a:r>
            <a:r>
              <a:rPr lang="en-US" sz="2200" dirty="0"/>
              <a:t>COVID-19 </a:t>
            </a:r>
            <a:r>
              <a:rPr lang="hr-HR" sz="2200" dirty="0"/>
              <a:t>virusom u zdravstvenim ustanovama</a:t>
            </a:r>
            <a:endParaRPr lang="en-US" sz="2200" dirty="0"/>
          </a:p>
          <a:p>
            <a:pPr lvl="1"/>
            <a:r>
              <a:rPr lang="en-US" sz="1200" dirty="0">
                <a:hlinkClick r:id="rId2"/>
              </a:rPr>
              <a:t>https://www.who.int/publications-detail/infection-prevention-and-control-during-health-care-when-novel-coronavirus-(ncov)-infection-is-suspected-20200125</a:t>
            </a:r>
            <a:r>
              <a:rPr lang="en-US" sz="1200" dirty="0"/>
              <a:t>  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 err="1"/>
              <a:t>Europ</a:t>
            </a:r>
            <a:r>
              <a:rPr lang="hr-HR" sz="2200" dirty="0" err="1"/>
              <a:t>ski</a:t>
            </a:r>
            <a:r>
              <a:rPr lang="en-US" sz="2200" dirty="0"/>
              <a:t> </a:t>
            </a:r>
            <a:r>
              <a:rPr lang="hr-HR" sz="2200" dirty="0"/>
              <a:t>Centar za prevenciju i kontrolu bolesti (CDC)</a:t>
            </a:r>
            <a:r>
              <a:rPr lang="en-US" sz="2200" dirty="0"/>
              <a:t> </a:t>
            </a:r>
            <a:r>
              <a:rPr lang="hr-HR" sz="2200" dirty="0"/>
              <a:t>donio je smjernice o čišćenju prostora izvan zdravstvenih ustanova vezane uz </a:t>
            </a:r>
            <a:r>
              <a:rPr lang="en-US" sz="2200" dirty="0"/>
              <a:t>COVID-19 </a:t>
            </a:r>
            <a:r>
              <a:rPr lang="hr-HR" sz="2200" dirty="0"/>
              <a:t>virus</a:t>
            </a:r>
            <a:endParaRPr lang="en-US" sz="2200" dirty="0"/>
          </a:p>
          <a:p>
            <a:pPr lvl="1"/>
            <a:r>
              <a:rPr lang="en-US" sz="1400" dirty="0">
                <a:hlinkClick r:id="rId3"/>
              </a:rPr>
              <a:t>https://www.ecdc.europa.eu/en/publications-data/interim-guidance-environmental-cleaning-non-healthcare-facilities-exposed-2019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4" name="object 4"/>
          <p:cNvSpPr/>
          <p:nvPr/>
        </p:nvSpPr>
        <p:spPr>
          <a:xfrm>
            <a:off x="10190988" y="5771388"/>
            <a:ext cx="2000885" cy="1087120"/>
          </a:xfrm>
          <a:custGeom>
            <a:avLst/>
            <a:gdLst/>
            <a:ahLst/>
            <a:cxnLst/>
            <a:rect l="l" t="t" r="r" b="b"/>
            <a:pathLst>
              <a:path w="2000884" h="1087120">
                <a:moveTo>
                  <a:pt x="2000250" y="0"/>
                </a:moveTo>
                <a:lnTo>
                  <a:pt x="0" y="1086611"/>
                </a:lnTo>
                <a:lnTo>
                  <a:pt x="2000757" y="1086611"/>
                </a:lnTo>
                <a:lnTo>
                  <a:pt x="2000864" y="1035519"/>
                </a:lnTo>
                <a:lnTo>
                  <a:pt x="2000250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750295" y="0"/>
            <a:ext cx="1442085" cy="1256030"/>
          </a:xfrm>
          <a:custGeom>
            <a:avLst/>
            <a:gdLst/>
            <a:ahLst/>
            <a:cxnLst/>
            <a:rect l="l" t="t" r="r" b="b"/>
            <a:pathLst>
              <a:path w="1442084" h="1256030">
                <a:moveTo>
                  <a:pt x="1441703" y="0"/>
                </a:moveTo>
                <a:lnTo>
                  <a:pt x="0" y="0"/>
                </a:lnTo>
                <a:lnTo>
                  <a:pt x="1441703" y="1255776"/>
                </a:lnTo>
                <a:lnTo>
                  <a:pt x="1441703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41356A9-D53F-4CD9-BE68-3BB94A086662}"/>
              </a:ext>
            </a:extLst>
          </p:cNvPr>
          <p:cNvSpPr txBox="1">
            <a:spLocks/>
          </p:cNvSpPr>
          <p:nvPr/>
        </p:nvSpPr>
        <p:spPr>
          <a:xfrm>
            <a:off x="11348084" y="6632571"/>
            <a:ext cx="83121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585858"/>
                </a:solidFill>
                <a:latin typeface="Verdana"/>
                <a:ea typeface="+mn-ea"/>
                <a:cs typeface="Verdan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5"/>
              </a:spcBef>
            </a:pPr>
            <a:r>
              <a:rPr lang="en-US" spc="-90" dirty="0"/>
              <a:t>26/02/2020</a:t>
            </a:r>
          </a:p>
        </p:txBody>
      </p:sp>
    </p:spTree>
    <p:extLst>
      <p:ext uri="{BB962C8B-B14F-4D97-AF65-F5344CB8AC3E}">
        <p14:creationId xmlns:p14="http://schemas.microsoft.com/office/powerpoint/2010/main" val="252247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560830"/>
          </a:xfrm>
          <a:custGeom>
            <a:avLst/>
            <a:gdLst/>
            <a:ahLst/>
            <a:cxnLst/>
            <a:rect l="l" t="t" r="r" b="b"/>
            <a:pathLst>
              <a:path w="12192000" h="1560830">
                <a:moveTo>
                  <a:pt x="12192000" y="0"/>
                </a:moveTo>
                <a:lnTo>
                  <a:pt x="0" y="0"/>
                </a:lnTo>
                <a:lnTo>
                  <a:pt x="0" y="1560576"/>
                </a:lnTo>
                <a:lnTo>
                  <a:pt x="12192000" y="1560576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1271" y="554482"/>
            <a:ext cx="10849457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hr-HR" sz="2800" spc="-175" dirty="0"/>
              <a:t>UPRAVLJANJE</a:t>
            </a:r>
            <a:r>
              <a:rPr lang="en-US" sz="2800" spc="-175" dirty="0"/>
              <a:t>: m</a:t>
            </a:r>
            <a:r>
              <a:rPr lang="hr-HR" sz="2800" spc="-175" dirty="0" err="1"/>
              <a:t>jere</a:t>
            </a:r>
            <a:r>
              <a:rPr lang="hr-HR" sz="2800" spc="-175" dirty="0"/>
              <a:t> za smanjivanje učinka izbijanja zaraze </a:t>
            </a:r>
            <a:r>
              <a:rPr lang="en-US" sz="2800" spc="-175" dirty="0"/>
              <a:t>COVID-19 </a:t>
            </a:r>
            <a:r>
              <a:rPr lang="hr-HR" sz="2800" spc="-175" dirty="0" err="1"/>
              <a:t>koronavirusom</a:t>
            </a:r>
            <a:r>
              <a:rPr lang="en-US" sz="2800" spc="-175" dirty="0"/>
              <a:t> </a:t>
            </a:r>
            <a:endParaRPr sz="2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7BD995-3501-406E-AA8C-6222037AE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60830"/>
            <a:ext cx="11125200" cy="4924425"/>
          </a:xfrm>
        </p:spPr>
        <p:txBody>
          <a:bodyPr/>
          <a:lstStyle/>
          <a:p>
            <a:endParaRPr lang="en-US" sz="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Zamolite zaposlene da ostanu kod kuće ukoliko imaju blage simptome</a:t>
            </a:r>
            <a:endParaRPr lang="en-US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400" dirty="0"/>
              <a:t>Redovito o tome komunicirajte sa zaposlenicima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400" dirty="0"/>
              <a:t>Izostanak će se smatrati bolovanjem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400" dirty="0"/>
              <a:t>ZAŠTO</a:t>
            </a:r>
            <a:r>
              <a:rPr lang="en-US" sz="2400" dirty="0"/>
              <a:t>? </a:t>
            </a:r>
            <a:r>
              <a:rPr lang="hr-HR" sz="2400" dirty="0"/>
              <a:t>Jer to olakšava zaustavljanje širenja zaraze među zaposlenicima i gostima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Redovito obavještavajte lokalne javnozdravstvene službe o zaposlenicima i gostima zaraženim </a:t>
            </a:r>
            <a:r>
              <a:rPr lang="en-US" sz="2800" dirty="0"/>
              <a:t>COVID-19 </a:t>
            </a:r>
            <a:r>
              <a:rPr lang="hr-HR" sz="2800" dirty="0"/>
              <a:t>virusom i s njima podijelite kontakt podatke o drugim gostima</a:t>
            </a:r>
            <a:endParaRPr lang="en-US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hr-HR" sz="2400" dirty="0"/>
              <a:t>ZAŠTO</a:t>
            </a:r>
            <a:r>
              <a:rPr lang="en-US" sz="2400" dirty="0"/>
              <a:t>? </a:t>
            </a:r>
            <a:r>
              <a:rPr lang="hr-HR" sz="2400" dirty="0"/>
              <a:t>Jer to pomaže zdravstvenim službama da ograniče zarazu COVID-19 </a:t>
            </a:r>
            <a:r>
              <a:rPr lang="hr-HR" sz="2400" dirty="0" err="1"/>
              <a:t>koronavirusom</a:t>
            </a:r>
            <a:r>
              <a:rPr lang="hr-HR" sz="2400" dirty="0"/>
              <a:t>. Također mogu organizirati siguran prijevoz u bolnicu kada je to potrebno</a:t>
            </a:r>
            <a:r>
              <a:rPr lang="en-US" sz="24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Nastavite s PREVENTIVNIM mjerama (pranje ruku, respiratorna higijena, redovito čišćenje površina i predmeta)</a:t>
            </a: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19/02/2020</a:t>
            </a:r>
            <a:endParaRPr spc="-90" dirty="0"/>
          </a:p>
        </p:txBody>
      </p:sp>
      <p:sp>
        <p:nvSpPr>
          <p:cNvPr id="4" name="object 4"/>
          <p:cNvSpPr/>
          <p:nvPr/>
        </p:nvSpPr>
        <p:spPr>
          <a:xfrm>
            <a:off x="10190988" y="5771388"/>
            <a:ext cx="2000885" cy="1087120"/>
          </a:xfrm>
          <a:custGeom>
            <a:avLst/>
            <a:gdLst/>
            <a:ahLst/>
            <a:cxnLst/>
            <a:rect l="l" t="t" r="r" b="b"/>
            <a:pathLst>
              <a:path w="2000884" h="1087120">
                <a:moveTo>
                  <a:pt x="2000250" y="0"/>
                </a:moveTo>
                <a:lnTo>
                  <a:pt x="0" y="1086611"/>
                </a:lnTo>
                <a:lnTo>
                  <a:pt x="2000757" y="1086611"/>
                </a:lnTo>
                <a:lnTo>
                  <a:pt x="2000864" y="1035519"/>
                </a:lnTo>
                <a:lnTo>
                  <a:pt x="2000250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750295" y="0"/>
            <a:ext cx="1442085" cy="1256030"/>
          </a:xfrm>
          <a:custGeom>
            <a:avLst/>
            <a:gdLst/>
            <a:ahLst/>
            <a:cxnLst/>
            <a:rect l="l" t="t" r="r" b="b"/>
            <a:pathLst>
              <a:path w="1442084" h="1256030">
                <a:moveTo>
                  <a:pt x="1441703" y="0"/>
                </a:moveTo>
                <a:lnTo>
                  <a:pt x="0" y="0"/>
                </a:lnTo>
                <a:lnTo>
                  <a:pt x="1441703" y="1255776"/>
                </a:lnTo>
                <a:lnTo>
                  <a:pt x="1441703" y="0"/>
                </a:lnTo>
                <a:close/>
              </a:path>
            </a:pathLst>
          </a:custGeom>
          <a:solidFill>
            <a:srgbClr val="E8EE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7B9338D-95DE-45A4-895C-3099E67D3594}"/>
              </a:ext>
            </a:extLst>
          </p:cNvPr>
          <p:cNvSpPr txBox="1">
            <a:spLocks/>
          </p:cNvSpPr>
          <p:nvPr/>
        </p:nvSpPr>
        <p:spPr>
          <a:xfrm>
            <a:off x="11348084" y="6632571"/>
            <a:ext cx="83121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rgbClr val="585858"/>
                </a:solidFill>
                <a:latin typeface="Verdana"/>
                <a:ea typeface="+mn-ea"/>
                <a:cs typeface="Verdan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5"/>
              </a:spcBef>
            </a:pPr>
            <a:r>
              <a:rPr lang="en-US" spc="-90" dirty="0"/>
              <a:t>26/02/2020</a:t>
            </a:r>
          </a:p>
        </p:txBody>
      </p:sp>
    </p:spTree>
    <p:extLst>
      <p:ext uri="{BB962C8B-B14F-4D97-AF65-F5344CB8AC3E}">
        <p14:creationId xmlns:p14="http://schemas.microsoft.com/office/powerpoint/2010/main" val="337935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35E0-5247-4EA4-A792-3D2473F85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71" y="554482"/>
            <a:ext cx="10849457" cy="492443"/>
          </a:xfrm>
        </p:spPr>
        <p:txBody>
          <a:bodyPr/>
          <a:lstStyle/>
          <a:p>
            <a:r>
              <a:rPr lang="hr-HR" dirty="0"/>
              <a:t>ZA RASPRAVU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03AFC-3CCA-46FC-A7F9-0102DA8DC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4343400" cy="30162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>
                <a:solidFill>
                  <a:schemeClr val="bg1"/>
                </a:solidFill>
              </a:rPr>
              <a:t>Kakve daljnje savjete treba sektor putovanja i turizma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>
                <a:solidFill>
                  <a:schemeClr val="bg1"/>
                </a:solidFill>
              </a:rPr>
              <a:t>U kojem bi obliku trebali biti daljnji savjeti/smjernice Informacije/komentari drugih sudionika</a:t>
            </a:r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>
                <a:solidFill>
                  <a:schemeClr val="bg1"/>
                </a:solidFill>
              </a:rPr>
              <a:t>Anketa za korisnike mreže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230F3-49F8-4D04-8BD0-6C5E49C16E39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90" dirty="0"/>
              <a:t>26/02/2020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A4E782-6A55-45FA-BF2A-51E5DCE2B375}"/>
              </a:ext>
            </a:extLst>
          </p:cNvPr>
          <p:cNvSpPr txBox="1"/>
          <p:nvPr/>
        </p:nvSpPr>
        <p:spPr>
          <a:xfrm>
            <a:off x="5943600" y="1752600"/>
            <a:ext cx="502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Pošaljite komentare, povratne informacije, zahtjeve na</a:t>
            </a:r>
            <a:r>
              <a:rPr lang="en-US" sz="3200" dirty="0"/>
              <a:t>:</a:t>
            </a:r>
          </a:p>
          <a:p>
            <a:endParaRPr lang="en-US" sz="3200" dirty="0"/>
          </a:p>
          <a:p>
            <a:r>
              <a:rPr lang="en-US" sz="3200" dirty="0">
                <a:hlinkClick r:id="rId2"/>
              </a:rPr>
              <a:t>Epi-win@who.int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0727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1297</TotalTime>
  <Words>564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Gothic Uralic</vt:lpstr>
      <vt:lpstr>Verdana</vt:lpstr>
      <vt:lpstr>Office Theme</vt:lpstr>
      <vt:lpstr>PowerPoint Presentation</vt:lpstr>
      <vt:lpstr>NACRT SMJERNICA  Zaštita od COVID-19 koronavirusa u hotelijerskoj industriji Molimo, posjetite https://www.who.int/emergencies/diseases/novel-coronavirus-2019 or https://www.epi-win.com/ za potpuni repozitorij smjernica i savjeta </vt:lpstr>
      <vt:lpstr>PRIPREMA: razviti (pisani) plan pripravnosti za slučaj sumnje u zarazu COVID-19 koronavirusom u vašem hotelu </vt:lpstr>
      <vt:lpstr>PREVENCIJA: jednostavne mjere sprječavanja širenja COVID-19 koronavirusa u vašem hotelu</vt:lpstr>
      <vt:lpstr>UPRAVLJANJE: mjere za smanjivanje učinka izbijanja zaraze COVID-19 koronavirusom </vt:lpstr>
      <vt:lpstr>ZA RASPRAVU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HESS, Sarah</dc:creator>
  <cp:lastModifiedBy>microsoft14954</cp:lastModifiedBy>
  <cp:revision>64</cp:revision>
  <cp:lastPrinted>2020-02-07T15:31:43Z</cp:lastPrinted>
  <dcterms:created xsi:type="dcterms:W3CDTF">2020-02-04T09:26:39Z</dcterms:created>
  <dcterms:modified xsi:type="dcterms:W3CDTF">2020-02-27T17:42:07Z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2020-02-04T00:00:00Z</vt:filetime>
  </property>
</Properties>
</file>