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Lst>
  <p:notesMasterIdLst>
    <p:notesMasterId r:id="rId34"/>
  </p:notesMasterIdLst>
  <p:sldIdLst>
    <p:sldId id="258" r:id="rId5"/>
    <p:sldId id="340" r:id="rId6"/>
    <p:sldId id="310" r:id="rId7"/>
    <p:sldId id="262" r:id="rId8"/>
    <p:sldId id="331" r:id="rId9"/>
    <p:sldId id="334" r:id="rId10"/>
    <p:sldId id="335" r:id="rId11"/>
    <p:sldId id="336" r:id="rId12"/>
    <p:sldId id="332" r:id="rId13"/>
    <p:sldId id="337" r:id="rId14"/>
    <p:sldId id="315" r:id="rId15"/>
    <p:sldId id="342" r:id="rId16"/>
    <p:sldId id="298" r:id="rId17"/>
    <p:sldId id="317" r:id="rId18"/>
    <p:sldId id="318" r:id="rId19"/>
    <p:sldId id="320" r:id="rId20"/>
    <p:sldId id="319" r:id="rId21"/>
    <p:sldId id="321" r:id="rId22"/>
    <p:sldId id="338" r:id="rId23"/>
    <p:sldId id="339" r:id="rId24"/>
    <p:sldId id="326" r:id="rId25"/>
    <p:sldId id="323" r:id="rId26"/>
    <p:sldId id="324" r:id="rId27"/>
    <p:sldId id="325" r:id="rId28"/>
    <p:sldId id="322" r:id="rId29"/>
    <p:sldId id="327" r:id="rId30"/>
    <p:sldId id="328" r:id="rId31"/>
    <p:sldId id="329" r:id="rId32"/>
    <p:sldId id="260" r:id="rId33"/>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Sem Título" id="{582733BB-BD60-4B2E-BC53-106FBDCDF7F7}">
          <p14:sldIdLst>
            <p14:sldId id="258"/>
            <p14:sldId id="340"/>
            <p14:sldId id="310"/>
            <p14:sldId id="262"/>
          </p14:sldIdLst>
        </p14:section>
        <p14:section name="Introduction" id="{4E05262B-FE56-4A08-8E3C-D23CA28C83E4}">
          <p14:sldIdLst>
            <p14:sldId id="331"/>
            <p14:sldId id="334"/>
            <p14:sldId id="335"/>
            <p14:sldId id="336"/>
          </p14:sldIdLst>
        </p14:section>
        <p14:section name="Open Call for Tourism SME's" id="{C096525A-90A8-4EBE-8A84-ACFB507E28C2}">
          <p14:sldIdLst>
            <p14:sldId id="332"/>
            <p14:sldId id="337"/>
            <p14:sldId id="315"/>
            <p14:sldId id="342"/>
            <p14:sldId id="298"/>
            <p14:sldId id="317"/>
            <p14:sldId id="318"/>
            <p14:sldId id="320"/>
            <p14:sldId id="319"/>
            <p14:sldId id="321"/>
            <p14:sldId id="338"/>
            <p14:sldId id="339"/>
          </p14:sldIdLst>
        </p14:section>
        <p14:section name="Communication" id="{DF61DB5A-0516-4103-B024-77DD27CD9C20}">
          <p14:sldIdLst>
            <p14:sldId id="326"/>
            <p14:sldId id="323"/>
            <p14:sldId id="324"/>
            <p14:sldId id="325"/>
          </p14:sldIdLst>
        </p14:section>
        <p14:section name="SME's &amp; Startups Selection" id="{2892D35C-08EC-49ED-990E-79DB5B89789F}">
          <p14:sldIdLst>
            <p14:sldId id="322"/>
            <p14:sldId id="327"/>
          </p14:sldIdLst>
        </p14:section>
        <p14:section name="Activity Plan" id="{416F6BDE-5148-4454-B5F7-0FCDD3FC898D}">
          <p14:sldIdLst>
            <p14:sldId id="328"/>
            <p14:sldId id="32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0AD47"/>
    <a:srgbClr val="ED7D31"/>
    <a:srgbClr val="149DDB"/>
    <a:srgbClr val="8BA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94660"/>
  </p:normalViewPr>
  <p:slideViewPr>
    <p:cSldViewPr snapToGrid="0">
      <p:cViewPr varScale="1">
        <p:scale>
          <a:sx n="67" d="100"/>
          <a:sy n="67" d="100"/>
        </p:scale>
        <p:origin x="29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A9578-0658-4937-A375-ACB7CC0276E7}" type="datetimeFigureOut">
              <a:rPr lang="pt-PT" smtClean="0"/>
              <a:t>14/06/2022</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4ADC1-4382-48C1-AF4D-3DCD11523F04}" type="slidenum">
              <a:rPr lang="pt-PT" smtClean="0"/>
              <a:t>‹N›</a:t>
            </a:fld>
            <a:endParaRPr lang="pt-PT"/>
          </a:p>
        </p:txBody>
      </p:sp>
    </p:spTree>
    <p:extLst>
      <p:ext uri="{BB962C8B-B14F-4D97-AF65-F5344CB8AC3E}">
        <p14:creationId xmlns:p14="http://schemas.microsoft.com/office/powerpoint/2010/main" val="2283906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2E31D2-C7AC-4CC4-A4A6-A51F9E1DF76C}"/>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D482816F-01BF-438B-9D8D-185E1F3F5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599377C5-237F-4C30-88B8-B7B8595AE6A7}"/>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E9F7F101-54D1-4886-B37A-6C2157CA0A2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CA68183-D5A1-4313-A9EE-4F1A53A4C38C}"/>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4095293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35C6A2-5161-4830-B654-E1946554878F}"/>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60EBDDB-4783-4CB9-9C60-22825DAAEB4E}"/>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D423A93-16D3-4D6F-90A6-008D9F6CA121}"/>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6830FE7D-6EA2-4F06-9B59-D3CD863238EA}"/>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B63755B8-9847-4AA5-B57E-1046ED3BB74A}"/>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228060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C2A806-5AC2-4FE5-A95C-07524FADF6C1}"/>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4B8FDE0-4C76-4408-B2F4-444AFECCF301}"/>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8E5B4A3-A50D-4B27-8549-73CB667DFFA2}"/>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6713FB16-256F-4134-AC5D-F97CED818D8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7F45D47-B886-455B-AA6C-1893A4179E76}"/>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56421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staque 01">
    <p:spTree>
      <p:nvGrpSpPr>
        <p:cNvPr id="1" name=""/>
        <p:cNvGrpSpPr/>
        <p:nvPr/>
      </p:nvGrpSpPr>
      <p:grpSpPr>
        <a:xfrm>
          <a:off x="0" y="0"/>
          <a:ext cx="0" cy="0"/>
          <a:chOff x="0" y="0"/>
          <a:chExt cx="0" cy="0"/>
        </a:xfrm>
      </p:grpSpPr>
      <p:pic>
        <p:nvPicPr>
          <p:cNvPr id="4" name="Picture 3" descr="A picture containing indoor, black&#10;&#10;Description automatically generated">
            <a:extLst>
              <a:ext uri="{FF2B5EF4-FFF2-40B4-BE49-F238E27FC236}">
                <a16:creationId xmlns:a16="http://schemas.microsoft.com/office/drawing/2014/main" id="{006802B3-141C-5542-B140-652EE2FDF78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332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15883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79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663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4101933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17140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33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EA320-1122-4927-9BDA-5B5D147E0A6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7732D6A2-2D2A-4C07-A4E7-8DE1C82558C3}"/>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14BDCCC-57B9-4AFE-8F21-7786BF3C0D1E}"/>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FE756739-8526-4B82-BD50-3BAF0776B81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68C24DE5-8E6F-4CA8-98B3-DEAC669D249D}"/>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39222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4DA8B-BC22-450F-B679-6F92DEC1C22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F0171D4F-8946-4899-8C21-93F640C66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034C9959-0F7A-45E8-B9B1-0203DF87EB27}"/>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9CC46024-2E84-41DD-A032-1A7810A28A0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2D82F7D-9893-48E2-9CCF-E0A7BF801617}"/>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30247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DC6E7-E36A-4917-9BE5-DD04CDDB6F9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EB011437-248E-4269-A7EF-07ADA036B628}"/>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A02812E-17DD-4BA7-BA90-B25ECDC36F78}"/>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E18377A9-05C2-4C5B-8717-0FE0474E8646}"/>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6" name="Marcador de Posição do Rodapé 5">
            <a:extLst>
              <a:ext uri="{FF2B5EF4-FFF2-40B4-BE49-F238E27FC236}">
                <a16:creationId xmlns:a16="http://schemas.microsoft.com/office/drawing/2014/main" id="{1D6D1B76-F449-4E39-8CAC-5F61463668E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DDB80B3-F4DF-41C7-BBA8-0CD3B9CA08DB}"/>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22850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FEF21-D72F-4D7B-8056-7361041741A3}"/>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1410CD3-B7D2-433A-A6D5-C16E4A4F5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07D2FC3B-3C4D-49C6-A197-4DFB9BA3EB6C}"/>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CD2056E1-985D-4FD1-AC79-FC3AC0A6D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29DB6AF3-C5AC-4B34-AD35-0CEDC1760C0D}"/>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3DB23C0-D5D6-4582-9E50-504AD9B44446}"/>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8" name="Marcador de Posição do Rodapé 7">
            <a:extLst>
              <a:ext uri="{FF2B5EF4-FFF2-40B4-BE49-F238E27FC236}">
                <a16:creationId xmlns:a16="http://schemas.microsoft.com/office/drawing/2014/main" id="{95056354-1A93-4177-B8B1-6FB3570FA74F}"/>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BEA19D12-2610-49F5-ADDC-58134854E030}"/>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153646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6C448-5323-4E26-A021-93802FC89764}"/>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8AFDF88C-E8BF-4FC3-A24A-391884520D39}"/>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4" name="Marcador de Posição do Rodapé 3">
            <a:extLst>
              <a:ext uri="{FF2B5EF4-FFF2-40B4-BE49-F238E27FC236}">
                <a16:creationId xmlns:a16="http://schemas.microsoft.com/office/drawing/2014/main" id="{A283C74B-A720-4C43-AA05-BC26DA2392C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37FA2DEA-0848-4F66-94E6-316CF394B7D8}"/>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269445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7D9B93A-83ED-40D7-9A5D-D6BFBEA09166}"/>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3" name="Marcador de Posição do Rodapé 2">
            <a:extLst>
              <a:ext uri="{FF2B5EF4-FFF2-40B4-BE49-F238E27FC236}">
                <a16:creationId xmlns:a16="http://schemas.microsoft.com/office/drawing/2014/main" id="{47A55978-7A3D-4D76-90A5-618F1B151326}"/>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35A7F958-267F-4891-A83F-5FF3D8F1C721}"/>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189130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1DD55-7677-4551-857B-54E4576CFD3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C0418EE5-5ACF-4481-8F46-37FE7D18C4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24DA370E-5D2D-4D52-9893-D12C0C93D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8920BFC-C48B-474E-AA0E-D7BD4AF0E843}"/>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6" name="Marcador de Posição do Rodapé 5">
            <a:extLst>
              <a:ext uri="{FF2B5EF4-FFF2-40B4-BE49-F238E27FC236}">
                <a16:creationId xmlns:a16="http://schemas.microsoft.com/office/drawing/2014/main" id="{2586FF6F-1F37-413D-A6A6-5EBD38E1C03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8337F6B8-312B-4140-A2E7-3EE8CD2E171E}"/>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385589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17AAF-9BF3-4CB3-B844-7C8D018061C8}"/>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057072F8-64A9-4461-9EEF-24A198A309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436E249A-7BE3-40D0-A1BB-B0F004AF4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40D81F6-D3AC-4A65-A2AA-99037BFE3C98}"/>
              </a:ext>
            </a:extLst>
          </p:cNvPr>
          <p:cNvSpPr>
            <a:spLocks noGrp="1"/>
          </p:cNvSpPr>
          <p:nvPr>
            <p:ph type="dt" sz="half" idx="10"/>
          </p:nvPr>
        </p:nvSpPr>
        <p:spPr/>
        <p:txBody>
          <a:bodyPr/>
          <a:lstStyle/>
          <a:p>
            <a:fld id="{B38E09AF-96D4-4C56-A1F6-2E82ADF0AC0E}" type="datetimeFigureOut">
              <a:rPr lang="pt-PT" smtClean="0"/>
              <a:t>14/06/2022</a:t>
            </a:fld>
            <a:endParaRPr lang="pt-PT"/>
          </a:p>
        </p:txBody>
      </p:sp>
      <p:sp>
        <p:nvSpPr>
          <p:cNvPr id="6" name="Marcador de Posição do Rodapé 5">
            <a:extLst>
              <a:ext uri="{FF2B5EF4-FFF2-40B4-BE49-F238E27FC236}">
                <a16:creationId xmlns:a16="http://schemas.microsoft.com/office/drawing/2014/main" id="{3FD2BEEB-9F9B-46F0-9DBB-1ED08EC83F4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A337D1E-65D7-4B11-B9FA-DA825A0A0A6E}"/>
              </a:ext>
            </a:extLst>
          </p:cNvPr>
          <p:cNvSpPr>
            <a:spLocks noGrp="1"/>
          </p:cNvSpPr>
          <p:nvPr>
            <p:ph type="sldNum" sz="quarter" idx="12"/>
          </p:nvPr>
        </p:nvSpPr>
        <p:spPr/>
        <p:txBody>
          <a:bodyPr/>
          <a:lstStyle/>
          <a:p>
            <a:fld id="{8D117ABE-3D38-4A5C-95D2-E12810CAC516}" type="slidenum">
              <a:rPr lang="pt-PT" smtClean="0"/>
              <a:t>‹N›</a:t>
            </a:fld>
            <a:endParaRPr lang="pt-PT"/>
          </a:p>
        </p:txBody>
      </p:sp>
    </p:spTree>
    <p:extLst>
      <p:ext uri="{BB962C8B-B14F-4D97-AF65-F5344CB8AC3E}">
        <p14:creationId xmlns:p14="http://schemas.microsoft.com/office/powerpoint/2010/main" val="346030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4C4A247-D6EE-4A8C-A3AC-DAD73333D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63E4EFB6-73B3-4CCE-9872-C74E2CFC77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1653843-E1A3-4208-B0B4-DF7B4AB702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E09AF-96D4-4C56-A1F6-2E82ADF0AC0E}" type="datetimeFigureOut">
              <a:rPr lang="pt-PT" smtClean="0"/>
              <a:t>14/06/2022</a:t>
            </a:fld>
            <a:endParaRPr lang="pt-PT"/>
          </a:p>
        </p:txBody>
      </p:sp>
      <p:sp>
        <p:nvSpPr>
          <p:cNvPr id="5" name="Marcador de Posição do Rodapé 4">
            <a:extLst>
              <a:ext uri="{FF2B5EF4-FFF2-40B4-BE49-F238E27FC236}">
                <a16:creationId xmlns:a16="http://schemas.microsoft.com/office/drawing/2014/main" id="{9084ACB5-8A37-49F8-9835-EAA61E0B5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B1EFA5E7-DEC7-4EA6-AB53-4788F4A39C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17ABE-3D38-4A5C-95D2-E12810CAC516}" type="slidenum">
              <a:rPr lang="pt-PT" smtClean="0"/>
              <a:t>‹N›</a:t>
            </a:fld>
            <a:endParaRPr lang="pt-PT"/>
          </a:p>
        </p:txBody>
      </p:sp>
    </p:spTree>
    <p:extLst>
      <p:ext uri="{BB962C8B-B14F-4D97-AF65-F5344CB8AC3E}">
        <p14:creationId xmlns:p14="http://schemas.microsoft.com/office/powerpoint/2010/main" val="66634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839" r:id="rId10"/>
    <p:sldLayoutId id="2147483836" r:id="rId11"/>
    <p:sldLayoutId id="2147483838" r:id="rId12"/>
    <p:sldLayoutId id="2147483840" r:id="rId13"/>
    <p:sldLayoutId id="2147483841" r:id="rId14"/>
    <p:sldLayoutId id="2147483842" r:id="rId15"/>
    <p:sldLayoutId id="2147483843" r:id="rId16"/>
    <p:sldLayoutId id="2147483844" r:id="rId17"/>
    <p:sldLayoutId id="2147483845" r:id="rId18"/>
    <p:sldLayoutId id="214748384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0F8743-FFB4-4FAE-8605-DEE70EC88649}"/>
              </a:ext>
            </a:extLst>
          </p:cNvPr>
          <p:cNvSpPr/>
          <p:nvPr/>
        </p:nvSpPr>
        <p:spPr>
          <a:xfrm>
            <a:off x="0" y="510363"/>
            <a:ext cx="12191999" cy="2068353"/>
          </a:xfrm>
          <a:prstGeom prst="rect">
            <a:avLst/>
          </a:prstGeom>
          <a:gradFill flip="none" rotWithShape="1">
            <a:gsLst>
              <a:gs pos="0">
                <a:schemeClr val="accent1">
                  <a:alpha val="78000"/>
                </a:schemeClr>
              </a:gs>
              <a:gs pos="27000">
                <a:schemeClr val="accent1">
                  <a:alpha val="52000"/>
                </a:schemeClr>
              </a:gs>
              <a:gs pos="86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TextBox 12">
            <a:extLst>
              <a:ext uri="{FF2B5EF4-FFF2-40B4-BE49-F238E27FC236}">
                <a16:creationId xmlns:a16="http://schemas.microsoft.com/office/drawing/2014/main" id="{C221F751-3C5B-4561-AD14-8637C5B66736}"/>
              </a:ext>
            </a:extLst>
          </p:cNvPr>
          <p:cNvSpPr txBox="1"/>
          <p:nvPr/>
        </p:nvSpPr>
        <p:spPr>
          <a:xfrm>
            <a:off x="263220" y="482710"/>
            <a:ext cx="9783455" cy="2123658"/>
          </a:xfrm>
          <a:prstGeom prst="rect">
            <a:avLst/>
          </a:prstGeom>
          <a:noFill/>
        </p:spPr>
        <p:txBody>
          <a:bodyPr wrap="square" rtlCol="0" anchor="ctr">
            <a:spAutoFit/>
          </a:bodyPr>
          <a:lstStyle/>
          <a:p>
            <a:r>
              <a:rPr lang="en-US" altLang="ko-KR" sz="4400" b="1" dirty="0">
                <a:solidFill>
                  <a:schemeClr val="bg1"/>
                </a:solidFill>
                <a:latin typeface="+mj-lt"/>
                <a:cs typeface="Arial" pitchFamily="34" charset="0"/>
              </a:rPr>
              <a:t>Tourism 4.0 </a:t>
            </a:r>
          </a:p>
          <a:p>
            <a:r>
              <a:rPr lang="en-US" altLang="ko-KR" sz="4400" b="1" dirty="0">
                <a:solidFill>
                  <a:schemeClr val="bg1"/>
                </a:solidFill>
                <a:latin typeface="+mj-lt"/>
                <a:cs typeface="Arial" pitchFamily="34" charset="0"/>
              </a:rPr>
              <a:t>Innovative technology solutions for the tourism sector</a:t>
            </a:r>
            <a:endParaRPr lang="ko-KR" altLang="en-US" sz="4400" b="1" dirty="0">
              <a:solidFill>
                <a:schemeClr val="bg1"/>
              </a:solidFill>
              <a:latin typeface="+mj-lt"/>
              <a:cs typeface="Arial" pitchFamily="34" charset="0"/>
            </a:endParaRPr>
          </a:p>
        </p:txBody>
      </p:sp>
      <p:pic>
        <p:nvPicPr>
          <p:cNvPr id="11" name="Imagem 10" descr="Uma imagem com texto&#10;&#10;Descrição gerada automaticamente">
            <a:extLst>
              <a:ext uri="{FF2B5EF4-FFF2-40B4-BE49-F238E27FC236}">
                <a16:creationId xmlns:a16="http://schemas.microsoft.com/office/drawing/2014/main" id="{ED6567C9-CB76-ACC2-413F-8DDCE9859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5395" y="5191308"/>
            <a:ext cx="3562560" cy="1799153"/>
          </a:xfrm>
          <a:prstGeom prst="rect">
            <a:avLst/>
          </a:prstGeom>
        </p:spPr>
      </p:pic>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888C2BD-0D7A-4A9E-6DBA-C32820B7DF0B}"/>
              </a:ext>
            </a:extLst>
          </p:cNvPr>
          <p:cNvSpPr txBox="1"/>
          <p:nvPr/>
        </p:nvSpPr>
        <p:spPr>
          <a:xfrm>
            <a:off x="869498" y="529764"/>
            <a:ext cx="7507586" cy="461665"/>
          </a:xfrm>
          <a:prstGeom prst="rect">
            <a:avLst/>
          </a:prstGeom>
          <a:noFill/>
        </p:spPr>
        <p:txBody>
          <a:bodyPr wrap="square">
            <a:spAutoFit/>
          </a:bodyPr>
          <a:lstStyle/>
          <a:p>
            <a:r>
              <a:rPr lang="en-US" sz="2400" b="1" dirty="0">
                <a:solidFill>
                  <a:srgbClr val="149DDB"/>
                </a:solidFill>
                <a:latin typeface="OpenSans-Bold"/>
              </a:rPr>
              <a:t>WHAT DO WE OFFER?</a:t>
            </a:r>
            <a:endParaRPr lang="pt-PT" sz="2400" dirty="0">
              <a:solidFill>
                <a:srgbClr val="149DDB"/>
              </a:solidFill>
            </a:endParaRPr>
          </a:p>
        </p:txBody>
      </p:sp>
      <p:sp>
        <p:nvSpPr>
          <p:cNvPr id="9" name="CaixaDeTexto 8">
            <a:extLst>
              <a:ext uri="{FF2B5EF4-FFF2-40B4-BE49-F238E27FC236}">
                <a16:creationId xmlns:a16="http://schemas.microsoft.com/office/drawing/2014/main" id="{B2F0453D-E8DF-474F-1EC2-A8547F5A3FD3}"/>
              </a:ext>
            </a:extLst>
          </p:cNvPr>
          <p:cNvSpPr txBox="1"/>
          <p:nvPr/>
        </p:nvSpPr>
        <p:spPr>
          <a:xfrm>
            <a:off x="869498" y="1083735"/>
            <a:ext cx="10374906" cy="2308324"/>
          </a:xfrm>
          <a:prstGeom prst="rect">
            <a:avLst/>
          </a:prstGeom>
          <a:noFill/>
        </p:spPr>
        <p:txBody>
          <a:bodyPr wrap="square">
            <a:spAutoFit/>
          </a:bodyPr>
          <a:lstStyle/>
          <a:p>
            <a:r>
              <a:rPr lang="en-US" sz="1600" i="0" dirty="0">
                <a:solidFill>
                  <a:srgbClr val="404040"/>
                </a:solidFill>
                <a:effectLst/>
              </a:rPr>
              <a:t>The TOURISM 4.0 </a:t>
            </a:r>
            <a:r>
              <a:rPr lang="en-US" sz="1600" i="0" dirty="0" err="1">
                <a:solidFill>
                  <a:srgbClr val="404040"/>
                </a:solidFill>
                <a:effectLst/>
              </a:rPr>
              <a:t>programme</a:t>
            </a:r>
            <a:r>
              <a:rPr lang="en-US" sz="1600" i="0" dirty="0">
                <a:solidFill>
                  <a:srgbClr val="404040"/>
                </a:solidFill>
                <a:effectLst/>
              </a:rPr>
              <a:t> is built around 3 key pillars, Sustainability, Productivity and Resilience. </a:t>
            </a:r>
          </a:p>
          <a:p>
            <a:endParaRPr lang="en-US" sz="1600" dirty="0">
              <a:solidFill>
                <a:srgbClr val="404040"/>
              </a:solidFill>
            </a:endParaRPr>
          </a:p>
          <a:p>
            <a:r>
              <a:rPr lang="en-US" sz="1600" i="0" dirty="0">
                <a:solidFill>
                  <a:srgbClr val="404040"/>
                </a:solidFill>
                <a:effectLst/>
              </a:rPr>
              <a:t>The open innovation </a:t>
            </a:r>
            <a:r>
              <a:rPr lang="en-US" sz="1600" i="0" dirty="0" err="1">
                <a:solidFill>
                  <a:srgbClr val="404040"/>
                </a:solidFill>
                <a:effectLst/>
              </a:rPr>
              <a:t>programme</a:t>
            </a:r>
            <a:r>
              <a:rPr lang="en-US" sz="1600" i="0" dirty="0">
                <a:solidFill>
                  <a:srgbClr val="404040"/>
                </a:solidFill>
                <a:effectLst/>
              </a:rPr>
              <a:t> involves training, mentoring and webinars for capacity building and knowledge transfer, matchmaking events for transnational and cross-sectoral cooperation as well as knowledge exchanges, and training and mentoring to promote the implementation of digital transition initiatives.</a:t>
            </a:r>
          </a:p>
          <a:p>
            <a:endParaRPr lang="en-US" sz="1600" i="0" dirty="0">
              <a:solidFill>
                <a:srgbClr val="404040"/>
              </a:solidFill>
              <a:effectLst/>
            </a:endParaRPr>
          </a:p>
          <a:p>
            <a:r>
              <a:rPr lang="en-US" sz="1600" i="0" dirty="0">
                <a:solidFill>
                  <a:srgbClr val="404040"/>
                </a:solidFill>
                <a:effectLst/>
              </a:rPr>
              <a:t>Your participation in our </a:t>
            </a:r>
            <a:r>
              <a:rPr lang="en-US" sz="1600" i="0" dirty="0" err="1">
                <a:solidFill>
                  <a:srgbClr val="404040"/>
                </a:solidFill>
                <a:effectLst/>
              </a:rPr>
              <a:t>programme</a:t>
            </a:r>
            <a:r>
              <a:rPr lang="en-US" sz="1600" i="0" dirty="0">
                <a:solidFill>
                  <a:srgbClr val="404040"/>
                </a:solidFill>
                <a:effectLst/>
              </a:rPr>
              <a:t> is free of charge as there are no registration fees for any of our</a:t>
            </a:r>
            <a:r>
              <a:rPr lang="en-US" sz="1600" dirty="0">
                <a:solidFill>
                  <a:srgbClr val="404040"/>
                </a:solidFill>
              </a:rPr>
              <a:t> </a:t>
            </a:r>
            <a:r>
              <a:rPr lang="en-US" sz="1600" i="0" dirty="0">
                <a:solidFill>
                  <a:srgbClr val="404040"/>
                </a:solidFill>
                <a:effectLst/>
              </a:rPr>
              <a:t>activities. Therefore, we will cover 100% of the eligible costs incurred as indicated in each of the activity’s descriptions. Before you apply, please read the “important clarifications” at the end of this section</a:t>
            </a:r>
            <a:endParaRPr lang="pt-PT" sz="1600" dirty="0"/>
          </a:p>
        </p:txBody>
      </p:sp>
      <p:grpSp>
        <p:nvGrpSpPr>
          <p:cNvPr id="5" name="그룹 28">
            <a:extLst>
              <a:ext uri="{FF2B5EF4-FFF2-40B4-BE49-F238E27FC236}">
                <a16:creationId xmlns:a16="http://schemas.microsoft.com/office/drawing/2014/main" id="{EA0B12E0-B323-191A-C914-3F1D17DF6835}"/>
              </a:ext>
            </a:extLst>
          </p:cNvPr>
          <p:cNvGrpSpPr/>
          <p:nvPr/>
        </p:nvGrpSpPr>
        <p:grpSpPr>
          <a:xfrm>
            <a:off x="958109" y="4092110"/>
            <a:ext cx="1923380" cy="1010203"/>
            <a:chOff x="721754" y="3414556"/>
            <a:chExt cx="1923380" cy="1010203"/>
          </a:xfrm>
        </p:grpSpPr>
        <p:sp>
          <p:nvSpPr>
            <p:cNvPr id="6" name="Oval 26">
              <a:extLst>
                <a:ext uri="{FF2B5EF4-FFF2-40B4-BE49-F238E27FC236}">
                  <a16:creationId xmlns:a16="http://schemas.microsoft.com/office/drawing/2014/main" id="{F7C3A405-4815-8BE0-2AF7-4E7DDCD732A3}"/>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Oval 7">
              <a:extLst>
                <a:ext uri="{FF2B5EF4-FFF2-40B4-BE49-F238E27FC236}">
                  <a16:creationId xmlns:a16="http://schemas.microsoft.com/office/drawing/2014/main" id="{E1BC2D72-C73B-D6AD-864C-B98E184C0AF8}"/>
                </a:ext>
              </a:extLst>
            </p:cNvPr>
            <p:cNvSpPr/>
            <p:nvPr/>
          </p:nvSpPr>
          <p:spPr>
            <a:xfrm>
              <a:off x="804223" y="3577657"/>
              <a:ext cx="684000" cy="684000"/>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0" name="그룹 29">
            <a:extLst>
              <a:ext uri="{FF2B5EF4-FFF2-40B4-BE49-F238E27FC236}">
                <a16:creationId xmlns:a16="http://schemas.microsoft.com/office/drawing/2014/main" id="{20548BB6-AAFC-9A7C-7C38-54207E06B2AA}"/>
              </a:ext>
            </a:extLst>
          </p:cNvPr>
          <p:cNvGrpSpPr/>
          <p:nvPr/>
        </p:nvGrpSpPr>
        <p:grpSpPr>
          <a:xfrm>
            <a:off x="2942309" y="4092110"/>
            <a:ext cx="1923380" cy="1010203"/>
            <a:chOff x="2654071" y="3402360"/>
            <a:chExt cx="1923380" cy="1010203"/>
          </a:xfrm>
        </p:grpSpPr>
        <p:sp>
          <p:nvSpPr>
            <p:cNvPr id="11" name="Oval 26">
              <a:extLst>
                <a:ext uri="{FF2B5EF4-FFF2-40B4-BE49-F238E27FC236}">
                  <a16:creationId xmlns:a16="http://schemas.microsoft.com/office/drawing/2014/main" id="{F6B970AE-8F6C-E896-1EC3-23A675EBE5F6}"/>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12" name="Oval 11">
              <a:extLst>
                <a:ext uri="{FF2B5EF4-FFF2-40B4-BE49-F238E27FC236}">
                  <a16:creationId xmlns:a16="http://schemas.microsoft.com/office/drawing/2014/main" id="{3F6FE2E7-700C-FC90-CFEE-BC3E50577D1A}"/>
                </a:ext>
              </a:extLst>
            </p:cNvPr>
            <p:cNvSpPr/>
            <p:nvPr/>
          </p:nvSpPr>
          <p:spPr>
            <a:xfrm>
              <a:off x="2723267" y="3565461"/>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3" name="그룹 31">
            <a:extLst>
              <a:ext uri="{FF2B5EF4-FFF2-40B4-BE49-F238E27FC236}">
                <a16:creationId xmlns:a16="http://schemas.microsoft.com/office/drawing/2014/main" id="{E87799A8-B8C3-83F4-A4B7-6F666F9DFC23}"/>
              </a:ext>
            </a:extLst>
          </p:cNvPr>
          <p:cNvGrpSpPr/>
          <p:nvPr/>
        </p:nvGrpSpPr>
        <p:grpSpPr>
          <a:xfrm>
            <a:off x="4926509" y="4092110"/>
            <a:ext cx="1923380" cy="1010203"/>
            <a:chOff x="4586388" y="3390164"/>
            <a:chExt cx="1923380" cy="1010203"/>
          </a:xfrm>
        </p:grpSpPr>
        <p:sp>
          <p:nvSpPr>
            <p:cNvPr id="14" name="Oval 26">
              <a:extLst>
                <a:ext uri="{FF2B5EF4-FFF2-40B4-BE49-F238E27FC236}">
                  <a16:creationId xmlns:a16="http://schemas.microsoft.com/office/drawing/2014/main" id="{979DB378-F115-C868-F2F9-3D72C2D5DB42}"/>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15" name="Oval 14">
              <a:extLst>
                <a:ext uri="{FF2B5EF4-FFF2-40B4-BE49-F238E27FC236}">
                  <a16:creationId xmlns:a16="http://schemas.microsoft.com/office/drawing/2014/main" id="{F27B02A5-5FB8-F9F2-51AA-2C5E3EAB6D34}"/>
                </a:ext>
              </a:extLst>
            </p:cNvPr>
            <p:cNvSpPr/>
            <p:nvPr/>
          </p:nvSpPr>
          <p:spPr>
            <a:xfrm>
              <a:off x="4655584" y="3553265"/>
              <a:ext cx="684000" cy="684000"/>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6" name="그룹 32">
            <a:extLst>
              <a:ext uri="{FF2B5EF4-FFF2-40B4-BE49-F238E27FC236}">
                <a16:creationId xmlns:a16="http://schemas.microsoft.com/office/drawing/2014/main" id="{16478FC0-947B-7227-F62C-9F5312CE66D3}"/>
              </a:ext>
            </a:extLst>
          </p:cNvPr>
          <p:cNvGrpSpPr/>
          <p:nvPr/>
        </p:nvGrpSpPr>
        <p:grpSpPr>
          <a:xfrm>
            <a:off x="6910708" y="4092110"/>
            <a:ext cx="1923380" cy="1010203"/>
            <a:chOff x="6518705" y="3377968"/>
            <a:chExt cx="1923380" cy="1010203"/>
          </a:xfrm>
        </p:grpSpPr>
        <p:sp>
          <p:nvSpPr>
            <p:cNvPr id="17" name="Oval 26">
              <a:extLst>
                <a:ext uri="{FF2B5EF4-FFF2-40B4-BE49-F238E27FC236}">
                  <a16:creationId xmlns:a16="http://schemas.microsoft.com/office/drawing/2014/main" id="{8ADB0A0C-2869-61EB-AE39-C1826940BBA0}"/>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18" name="Oval 17">
              <a:extLst>
                <a:ext uri="{FF2B5EF4-FFF2-40B4-BE49-F238E27FC236}">
                  <a16:creationId xmlns:a16="http://schemas.microsoft.com/office/drawing/2014/main" id="{2AB0FC50-81CF-2FBF-97BC-46F39A5B3323}"/>
                </a:ext>
              </a:extLst>
            </p:cNvPr>
            <p:cNvSpPr/>
            <p:nvPr/>
          </p:nvSpPr>
          <p:spPr>
            <a:xfrm>
              <a:off x="6587901" y="3541069"/>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19" name="TextBox 54">
            <a:extLst>
              <a:ext uri="{FF2B5EF4-FFF2-40B4-BE49-F238E27FC236}">
                <a16:creationId xmlns:a16="http://schemas.microsoft.com/office/drawing/2014/main" id="{7BA11718-ECEF-4B8C-8A00-9884F31CD160}"/>
              </a:ext>
            </a:extLst>
          </p:cNvPr>
          <p:cNvSpPr txBox="1"/>
          <p:nvPr/>
        </p:nvSpPr>
        <p:spPr>
          <a:xfrm>
            <a:off x="1713981" y="4412424"/>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21" name="TextBox 56">
            <a:extLst>
              <a:ext uri="{FF2B5EF4-FFF2-40B4-BE49-F238E27FC236}">
                <a16:creationId xmlns:a16="http://schemas.microsoft.com/office/drawing/2014/main" id="{3CE7D227-D8C0-B851-DC8F-539D1D5739FE}"/>
              </a:ext>
            </a:extLst>
          </p:cNvPr>
          <p:cNvSpPr txBox="1"/>
          <p:nvPr/>
        </p:nvSpPr>
        <p:spPr>
          <a:xfrm>
            <a:off x="5682381" y="4481675"/>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22" name="TextBox 57">
            <a:extLst>
              <a:ext uri="{FF2B5EF4-FFF2-40B4-BE49-F238E27FC236}">
                <a16:creationId xmlns:a16="http://schemas.microsoft.com/office/drawing/2014/main" id="{C87FA21E-0B18-19C8-C558-1A01A9D927A0}"/>
              </a:ext>
            </a:extLst>
          </p:cNvPr>
          <p:cNvSpPr txBox="1"/>
          <p:nvPr/>
        </p:nvSpPr>
        <p:spPr>
          <a:xfrm>
            <a:off x="7666579" y="4412425"/>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23" name="TextBox 59">
            <a:extLst>
              <a:ext uri="{FF2B5EF4-FFF2-40B4-BE49-F238E27FC236}">
                <a16:creationId xmlns:a16="http://schemas.microsoft.com/office/drawing/2014/main" id="{BE26DCF1-F67A-B5AF-BE5F-93950904265B}"/>
              </a:ext>
            </a:extLst>
          </p:cNvPr>
          <p:cNvSpPr txBox="1"/>
          <p:nvPr/>
        </p:nvSpPr>
        <p:spPr>
          <a:xfrm>
            <a:off x="6979904" y="3604205"/>
            <a:ext cx="4021147" cy="276999"/>
          </a:xfrm>
          <a:prstGeom prst="rect">
            <a:avLst/>
          </a:prstGeom>
          <a:solidFill>
            <a:srgbClr val="7030A0"/>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24" name="TextBox 65">
            <a:extLst>
              <a:ext uri="{FF2B5EF4-FFF2-40B4-BE49-F238E27FC236}">
                <a16:creationId xmlns:a16="http://schemas.microsoft.com/office/drawing/2014/main" id="{B1DE9340-5FCF-7AE0-91AD-B3D1CA8A792F}"/>
              </a:ext>
            </a:extLst>
          </p:cNvPr>
          <p:cNvSpPr txBox="1"/>
          <p:nvPr/>
        </p:nvSpPr>
        <p:spPr>
          <a:xfrm>
            <a:off x="869498" y="3604441"/>
            <a:ext cx="6041209" cy="276999"/>
          </a:xfrm>
          <a:prstGeom prst="rect">
            <a:avLst/>
          </a:prstGeom>
          <a:solidFill>
            <a:schemeClr val="accent6"/>
          </a:solidFill>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grpSp>
        <p:nvGrpSpPr>
          <p:cNvPr id="25" name="그룹 37">
            <a:extLst>
              <a:ext uri="{FF2B5EF4-FFF2-40B4-BE49-F238E27FC236}">
                <a16:creationId xmlns:a16="http://schemas.microsoft.com/office/drawing/2014/main" id="{FADF9A9C-2288-32ED-0FC2-3398580F8BE3}"/>
              </a:ext>
            </a:extLst>
          </p:cNvPr>
          <p:cNvGrpSpPr/>
          <p:nvPr/>
        </p:nvGrpSpPr>
        <p:grpSpPr>
          <a:xfrm>
            <a:off x="8894907" y="4092110"/>
            <a:ext cx="1923380" cy="1010203"/>
            <a:chOff x="4586388" y="3390164"/>
            <a:chExt cx="1923380" cy="1010203"/>
          </a:xfrm>
        </p:grpSpPr>
        <p:sp>
          <p:nvSpPr>
            <p:cNvPr id="26" name="Oval 26">
              <a:extLst>
                <a:ext uri="{FF2B5EF4-FFF2-40B4-BE49-F238E27FC236}">
                  <a16:creationId xmlns:a16="http://schemas.microsoft.com/office/drawing/2014/main" id="{B51DFCF8-683C-E3BF-F9B7-673C008BDBF2}"/>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27" name="Oval 9">
              <a:extLst>
                <a:ext uri="{FF2B5EF4-FFF2-40B4-BE49-F238E27FC236}">
                  <a16:creationId xmlns:a16="http://schemas.microsoft.com/office/drawing/2014/main" id="{060E17BE-E55B-B567-6944-F7181D251D22}"/>
                </a:ext>
              </a:extLst>
            </p:cNvPr>
            <p:cNvSpPr/>
            <p:nvPr/>
          </p:nvSpPr>
          <p:spPr>
            <a:xfrm>
              <a:off x="4655584" y="3553265"/>
              <a:ext cx="684000" cy="68400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28" name="TextBox 73">
            <a:extLst>
              <a:ext uri="{FF2B5EF4-FFF2-40B4-BE49-F238E27FC236}">
                <a16:creationId xmlns:a16="http://schemas.microsoft.com/office/drawing/2014/main" id="{2CE26518-A4D1-7897-F4D3-C9063F038254}"/>
              </a:ext>
            </a:extLst>
          </p:cNvPr>
          <p:cNvSpPr txBox="1"/>
          <p:nvPr/>
        </p:nvSpPr>
        <p:spPr>
          <a:xfrm>
            <a:off x="9650779" y="4481674"/>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29" name="Rectangle 30">
            <a:extLst>
              <a:ext uri="{FF2B5EF4-FFF2-40B4-BE49-F238E27FC236}">
                <a16:creationId xmlns:a16="http://schemas.microsoft.com/office/drawing/2014/main" id="{3E5A0A96-DEFA-D41B-F369-A48C6337724C}"/>
              </a:ext>
            </a:extLst>
          </p:cNvPr>
          <p:cNvSpPr/>
          <p:nvPr/>
        </p:nvSpPr>
        <p:spPr>
          <a:xfrm>
            <a:off x="3214586" y="4444312"/>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0" name="Frame 17">
            <a:extLst>
              <a:ext uri="{FF2B5EF4-FFF2-40B4-BE49-F238E27FC236}">
                <a16:creationId xmlns:a16="http://schemas.microsoft.com/office/drawing/2014/main" id="{29D20D4A-D985-38DF-9D65-219F09BA882F}"/>
              </a:ext>
            </a:extLst>
          </p:cNvPr>
          <p:cNvSpPr/>
          <p:nvPr/>
        </p:nvSpPr>
        <p:spPr>
          <a:xfrm>
            <a:off x="1224430" y="4446494"/>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1" name="Rectangle 130">
            <a:extLst>
              <a:ext uri="{FF2B5EF4-FFF2-40B4-BE49-F238E27FC236}">
                <a16:creationId xmlns:a16="http://schemas.microsoft.com/office/drawing/2014/main" id="{BCBC1D1B-1C22-F098-A220-FB938318771B}"/>
              </a:ext>
            </a:extLst>
          </p:cNvPr>
          <p:cNvSpPr/>
          <p:nvPr/>
        </p:nvSpPr>
        <p:spPr>
          <a:xfrm>
            <a:off x="9159899" y="4449484"/>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2" name="Isosceles Triangle 8">
            <a:extLst>
              <a:ext uri="{FF2B5EF4-FFF2-40B4-BE49-F238E27FC236}">
                <a16:creationId xmlns:a16="http://schemas.microsoft.com/office/drawing/2014/main" id="{8AAE860C-E613-77FA-22FF-45368FB1345A}"/>
              </a:ext>
            </a:extLst>
          </p:cNvPr>
          <p:cNvSpPr/>
          <p:nvPr/>
        </p:nvSpPr>
        <p:spPr>
          <a:xfrm rot="16200000">
            <a:off x="7181625" y="4431971"/>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3" name="Donut 39">
            <a:extLst>
              <a:ext uri="{FF2B5EF4-FFF2-40B4-BE49-F238E27FC236}">
                <a16:creationId xmlns:a16="http://schemas.microsoft.com/office/drawing/2014/main" id="{793EC417-9E9E-8BB5-3804-715153DECE2F}"/>
              </a:ext>
            </a:extLst>
          </p:cNvPr>
          <p:cNvSpPr/>
          <p:nvPr/>
        </p:nvSpPr>
        <p:spPr>
          <a:xfrm>
            <a:off x="5163222" y="4424377"/>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4" name="TextBox 55">
            <a:extLst>
              <a:ext uri="{FF2B5EF4-FFF2-40B4-BE49-F238E27FC236}">
                <a16:creationId xmlns:a16="http://schemas.microsoft.com/office/drawing/2014/main" id="{19083BB1-B640-CE54-66FD-ED93D8C4F418}"/>
              </a:ext>
            </a:extLst>
          </p:cNvPr>
          <p:cNvSpPr txBox="1"/>
          <p:nvPr/>
        </p:nvSpPr>
        <p:spPr>
          <a:xfrm>
            <a:off x="3655065" y="4328265"/>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04045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28">
            <a:extLst>
              <a:ext uri="{FF2B5EF4-FFF2-40B4-BE49-F238E27FC236}">
                <a16:creationId xmlns:a16="http://schemas.microsoft.com/office/drawing/2014/main" id="{37121E49-502D-465E-B544-7B4466E8CAF8}"/>
              </a:ext>
            </a:extLst>
          </p:cNvPr>
          <p:cNvGrpSpPr/>
          <p:nvPr/>
        </p:nvGrpSpPr>
        <p:grpSpPr>
          <a:xfrm>
            <a:off x="1049615" y="1998713"/>
            <a:ext cx="1923380" cy="1010203"/>
            <a:chOff x="721754" y="3414556"/>
            <a:chExt cx="1923380" cy="1010203"/>
          </a:xfrm>
        </p:grpSpPr>
        <p:sp>
          <p:nvSpPr>
            <p:cNvPr id="44" name="Oval 26">
              <a:extLst>
                <a:ext uri="{FF2B5EF4-FFF2-40B4-BE49-F238E27FC236}">
                  <a16:creationId xmlns:a16="http://schemas.microsoft.com/office/drawing/2014/main" id="{4C95BF9D-0313-466A-9E32-9E1E241AB664}"/>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5" name="Oval 44">
              <a:extLst>
                <a:ext uri="{FF2B5EF4-FFF2-40B4-BE49-F238E27FC236}">
                  <a16:creationId xmlns:a16="http://schemas.microsoft.com/office/drawing/2014/main" id="{04FD7F50-EF99-4B97-8B5B-92E282B796AF}"/>
                </a:ext>
              </a:extLst>
            </p:cNvPr>
            <p:cNvSpPr/>
            <p:nvPr/>
          </p:nvSpPr>
          <p:spPr>
            <a:xfrm>
              <a:off x="804223" y="3577657"/>
              <a:ext cx="684000" cy="684000"/>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6" name="그룹 29">
            <a:extLst>
              <a:ext uri="{FF2B5EF4-FFF2-40B4-BE49-F238E27FC236}">
                <a16:creationId xmlns:a16="http://schemas.microsoft.com/office/drawing/2014/main" id="{37FB55E5-0965-4130-ABEF-235F31B4A9D4}"/>
              </a:ext>
            </a:extLst>
          </p:cNvPr>
          <p:cNvGrpSpPr/>
          <p:nvPr/>
        </p:nvGrpSpPr>
        <p:grpSpPr>
          <a:xfrm>
            <a:off x="3033815" y="1998713"/>
            <a:ext cx="1923380" cy="1010203"/>
            <a:chOff x="2654071" y="3402360"/>
            <a:chExt cx="1923380" cy="1010203"/>
          </a:xfrm>
          <a:solidFill>
            <a:schemeClr val="bg2"/>
          </a:solidFill>
        </p:grpSpPr>
        <p:sp>
          <p:nvSpPr>
            <p:cNvPr id="47" name="Oval 26">
              <a:extLst>
                <a:ext uri="{FF2B5EF4-FFF2-40B4-BE49-F238E27FC236}">
                  <a16:creationId xmlns:a16="http://schemas.microsoft.com/office/drawing/2014/main" id="{7401B149-7644-4E35-AA57-DE30B1058329}"/>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8" name="Oval 47">
              <a:extLst>
                <a:ext uri="{FF2B5EF4-FFF2-40B4-BE49-F238E27FC236}">
                  <a16:creationId xmlns:a16="http://schemas.microsoft.com/office/drawing/2014/main" id="{8F0BC5B7-D13D-4176-8DCD-85277E2D762C}"/>
                </a:ext>
              </a:extLst>
            </p:cNvPr>
            <p:cNvSpPr/>
            <p:nvPr/>
          </p:nvSpPr>
          <p:spPr>
            <a:xfrm>
              <a:off x="2723267" y="3565461"/>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5018015" y="1998713"/>
            <a:ext cx="1923380" cy="1010203"/>
            <a:chOff x="4586388" y="3390164"/>
            <a:chExt cx="1923380" cy="1010203"/>
          </a:xfrm>
          <a:solidFill>
            <a:schemeClr val="bg2"/>
          </a:solidFill>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52" name="그룹 32">
            <a:extLst>
              <a:ext uri="{FF2B5EF4-FFF2-40B4-BE49-F238E27FC236}">
                <a16:creationId xmlns:a16="http://schemas.microsoft.com/office/drawing/2014/main" id="{42E597FD-03E6-4B77-8C47-4E5AE28383F3}"/>
              </a:ext>
            </a:extLst>
          </p:cNvPr>
          <p:cNvGrpSpPr/>
          <p:nvPr/>
        </p:nvGrpSpPr>
        <p:grpSpPr>
          <a:xfrm>
            <a:off x="7002214" y="1998713"/>
            <a:ext cx="1923380" cy="1010203"/>
            <a:chOff x="6518705" y="3377968"/>
            <a:chExt cx="1923380" cy="1010203"/>
          </a:xfrm>
          <a:solidFill>
            <a:schemeClr val="bg2"/>
          </a:solidFill>
        </p:grpSpPr>
        <p:sp>
          <p:nvSpPr>
            <p:cNvPr id="53" name="Oval 26">
              <a:extLst>
                <a:ext uri="{FF2B5EF4-FFF2-40B4-BE49-F238E27FC236}">
                  <a16:creationId xmlns:a16="http://schemas.microsoft.com/office/drawing/2014/main" id="{70584F16-AF7C-4EE2-B479-0A4EC949B74B}"/>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4" name="Oval 53">
              <a:extLst>
                <a:ext uri="{FF2B5EF4-FFF2-40B4-BE49-F238E27FC236}">
                  <a16:creationId xmlns:a16="http://schemas.microsoft.com/office/drawing/2014/main" id="{96205940-A500-4A6E-B4C4-9897FDD2BF66}"/>
                </a:ext>
              </a:extLst>
            </p:cNvPr>
            <p:cNvSpPr/>
            <p:nvPr/>
          </p:nvSpPr>
          <p:spPr>
            <a:xfrm>
              <a:off x="6587901" y="3541069"/>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FD5BDE31-C090-4275-9053-BD40EECE12F6}"/>
              </a:ext>
            </a:extLst>
          </p:cNvPr>
          <p:cNvSpPr txBox="1"/>
          <p:nvPr/>
        </p:nvSpPr>
        <p:spPr>
          <a:xfrm>
            <a:off x="1805487" y="2319027"/>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BA0FBFE0-942D-4389-AE26-1CEA12C43AD8}"/>
              </a:ext>
            </a:extLst>
          </p:cNvPr>
          <p:cNvSpPr txBox="1"/>
          <p:nvPr/>
        </p:nvSpPr>
        <p:spPr>
          <a:xfrm>
            <a:off x="3789687" y="2272860"/>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5A36CA28-8A23-462D-8959-E0D4037A6980}"/>
              </a:ext>
            </a:extLst>
          </p:cNvPr>
          <p:cNvSpPr txBox="1"/>
          <p:nvPr/>
        </p:nvSpPr>
        <p:spPr>
          <a:xfrm>
            <a:off x="5773887" y="2388278"/>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24A6F360-A8C3-47DA-A5D6-457EEDC9EEDD}"/>
              </a:ext>
            </a:extLst>
          </p:cNvPr>
          <p:cNvSpPr txBox="1"/>
          <p:nvPr/>
        </p:nvSpPr>
        <p:spPr>
          <a:xfrm>
            <a:off x="7758085" y="2319028"/>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6BE442DC-05F1-40C2-B6B6-F2C95F6EB292}"/>
              </a:ext>
            </a:extLst>
          </p:cNvPr>
          <p:cNvSpPr txBox="1"/>
          <p:nvPr/>
        </p:nvSpPr>
        <p:spPr>
          <a:xfrm>
            <a:off x="7071410" y="1510808"/>
            <a:ext cx="4021147" cy="276999"/>
          </a:xfrm>
          <a:prstGeom prst="rect">
            <a:avLst/>
          </a:prstGeom>
          <a:solidFill>
            <a:schemeClr val="bg2"/>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961004" y="1511044"/>
            <a:ext cx="6041209" cy="276999"/>
          </a:xfrm>
          <a:prstGeom prst="rect">
            <a:avLst/>
          </a:prstGeom>
          <a:solidFill>
            <a:schemeClr val="accent6"/>
          </a:solidFill>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grpSp>
        <p:nvGrpSpPr>
          <p:cNvPr id="71" name="그룹 37">
            <a:extLst>
              <a:ext uri="{FF2B5EF4-FFF2-40B4-BE49-F238E27FC236}">
                <a16:creationId xmlns:a16="http://schemas.microsoft.com/office/drawing/2014/main" id="{A7B0712F-586A-4EC0-A4AA-9AE5ADCF2574}"/>
              </a:ext>
            </a:extLst>
          </p:cNvPr>
          <p:cNvGrpSpPr/>
          <p:nvPr/>
        </p:nvGrpSpPr>
        <p:grpSpPr>
          <a:xfrm>
            <a:off x="8986413" y="1998713"/>
            <a:ext cx="1923380" cy="1010203"/>
            <a:chOff x="4586388" y="3390164"/>
            <a:chExt cx="1923380" cy="1010203"/>
          </a:xfrm>
          <a:solidFill>
            <a:schemeClr val="bg2"/>
          </a:solidFill>
        </p:grpSpPr>
        <p:sp>
          <p:nvSpPr>
            <p:cNvPr id="72" name="Oval 26">
              <a:extLst>
                <a:ext uri="{FF2B5EF4-FFF2-40B4-BE49-F238E27FC236}">
                  <a16:creationId xmlns:a16="http://schemas.microsoft.com/office/drawing/2014/main" id="{0D9CCDCB-3EE8-4C9D-9264-1F442F8A8C4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73" name="Oval 9">
              <a:extLst>
                <a:ext uri="{FF2B5EF4-FFF2-40B4-BE49-F238E27FC236}">
                  <a16:creationId xmlns:a16="http://schemas.microsoft.com/office/drawing/2014/main" id="{9C847472-CAAA-4275-86A9-04BA881B6704}"/>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74" name="TextBox 73">
            <a:extLst>
              <a:ext uri="{FF2B5EF4-FFF2-40B4-BE49-F238E27FC236}">
                <a16:creationId xmlns:a16="http://schemas.microsoft.com/office/drawing/2014/main" id="{8D398AC9-6802-48AA-9FDA-735B594F43C3}"/>
              </a:ext>
            </a:extLst>
          </p:cNvPr>
          <p:cNvSpPr txBox="1"/>
          <p:nvPr/>
        </p:nvSpPr>
        <p:spPr>
          <a:xfrm>
            <a:off x="9742285" y="2388277"/>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78" name="Rectangle 30">
            <a:extLst>
              <a:ext uri="{FF2B5EF4-FFF2-40B4-BE49-F238E27FC236}">
                <a16:creationId xmlns:a16="http://schemas.microsoft.com/office/drawing/2014/main" id="{39F0284D-8F5F-4535-9BF8-53D349DBEEE4}"/>
              </a:ext>
            </a:extLst>
          </p:cNvPr>
          <p:cNvSpPr/>
          <p:nvPr/>
        </p:nvSpPr>
        <p:spPr>
          <a:xfrm>
            <a:off x="3306092" y="2350915"/>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79" name="Frame 17">
            <a:extLst>
              <a:ext uri="{FF2B5EF4-FFF2-40B4-BE49-F238E27FC236}">
                <a16:creationId xmlns:a16="http://schemas.microsoft.com/office/drawing/2014/main" id="{58F549A7-CA79-4040-A53E-7A761974095A}"/>
              </a:ext>
            </a:extLst>
          </p:cNvPr>
          <p:cNvSpPr/>
          <p:nvPr/>
        </p:nvSpPr>
        <p:spPr>
          <a:xfrm>
            <a:off x="1315936" y="2353097"/>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0" name="Rectangle 130">
            <a:extLst>
              <a:ext uri="{FF2B5EF4-FFF2-40B4-BE49-F238E27FC236}">
                <a16:creationId xmlns:a16="http://schemas.microsoft.com/office/drawing/2014/main" id="{7E715924-CF02-459E-B0F2-183E0AB7EAE7}"/>
              </a:ext>
            </a:extLst>
          </p:cNvPr>
          <p:cNvSpPr/>
          <p:nvPr/>
        </p:nvSpPr>
        <p:spPr>
          <a:xfrm>
            <a:off x="9251405" y="2356087"/>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1" name="Isosceles Triangle 8">
            <a:extLst>
              <a:ext uri="{FF2B5EF4-FFF2-40B4-BE49-F238E27FC236}">
                <a16:creationId xmlns:a16="http://schemas.microsoft.com/office/drawing/2014/main" id="{D2B20B8E-C01F-47EC-96BA-34512DE3F26C}"/>
              </a:ext>
            </a:extLst>
          </p:cNvPr>
          <p:cNvSpPr/>
          <p:nvPr/>
        </p:nvSpPr>
        <p:spPr>
          <a:xfrm rot="16200000">
            <a:off x="7273131" y="2338574"/>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2" name="Donut 39">
            <a:extLst>
              <a:ext uri="{FF2B5EF4-FFF2-40B4-BE49-F238E27FC236}">
                <a16:creationId xmlns:a16="http://schemas.microsoft.com/office/drawing/2014/main" id="{0295DA66-EC3F-4915-A891-BF6BC9115E09}"/>
              </a:ext>
            </a:extLst>
          </p:cNvPr>
          <p:cNvSpPr/>
          <p:nvPr/>
        </p:nvSpPr>
        <p:spPr>
          <a:xfrm>
            <a:off x="5254728" y="2330980"/>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0" name="TextBox 17">
            <a:extLst>
              <a:ext uri="{FF2B5EF4-FFF2-40B4-BE49-F238E27FC236}">
                <a16:creationId xmlns:a16="http://schemas.microsoft.com/office/drawing/2014/main" id="{74E13AE7-3517-D261-B0AA-709B957B3FD7}"/>
              </a:ext>
            </a:extLst>
          </p:cNvPr>
          <p:cNvSpPr txBox="1"/>
          <p:nvPr/>
        </p:nvSpPr>
        <p:spPr>
          <a:xfrm>
            <a:off x="1117899" y="3329230"/>
            <a:ext cx="1616457" cy="3046988"/>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Survey to experts (Travel agencies and Hospitality) define Challenges</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Identify the challenges</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Training, support, knowledge-transfer</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Identification of experts for advisory coaching mentoring</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31" name="CaixaDeTexto 30">
            <a:extLst>
              <a:ext uri="{FF2B5EF4-FFF2-40B4-BE49-F238E27FC236}">
                <a16:creationId xmlns:a16="http://schemas.microsoft.com/office/drawing/2014/main" id="{1594CB4E-C19C-CEEC-0BF0-A9659BADC1EA}"/>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STRUCTURE</a:t>
            </a:r>
            <a:endParaRPr lang="pt-PT" sz="2400" dirty="0">
              <a:solidFill>
                <a:srgbClr val="149DDB"/>
              </a:solidFill>
            </a:endParaRPr>
          </a:p>
        </p:txBody>
      </p:sp>
    </p:spTree>
    <p:extLst>
      <p:ext uri="{BB962C8B-B14F-4D97-AF65-F5344CB8AC3E}">
        <p14:creationId xmlns:p14="http://schemas.microsoft.com/office/powerpoint/2010/main" val="263950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28">
            <a:extLst>
              <a:ext uri="{FF2B5EF4-FFF2-40B4-BE49-F238E27FC236}">
                <a16:creationId xmlns:a16="http://schemas.microsoft.com/office/drawing/2014/main" id="{37121E49-502D-465E-B544-7B4466E8CAF8}"/>
              </a:ext>
            </a:extLst>
          </p:cNvPr>
          <p:cNvGrpSpPr/>
          <p:nvPr/>
        </p:nvGrpSpPr>
        <p:grpSpPr>
          <a:xfrm>
            <a:off x="1049615" y="1998713"/>
            <a:ext cx="1923380" cy="1010203"/>
            <a:chOff x="721754" y="3414556"/>
            <a:chExt cx="1923380" cy="1010203"/>
          </a:xfrm>
          <a:solidFill>
            <a:schemeClr val="bg2"/>
          </a:solidFill>
        </p:grpSpPr>
        <p:sp>
          <p:nvSpPr>
            <p:cNvPr id="44" name="Oval 26">
              <a:extLst>
                <a:ext uri="{FF2B5EF4-FFF2-40B4-BE49-F238E27FC236}">
                  <a16:creationId xmlns:a16="http://schemas.microsoft.com/office/drawing/2014/main" id="{4C95BF9D-0313-466A-9E32-9E1E241AB664}"/>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5" name="Oval 44">
              <a:extLst>
                <a:ext uri="{FF2B5EF4-FFF2-40B4-BE49-F238E27FC236}">
                  <a16:creationId xmlns:a16="http://schemas.microsoft.com/office/drawing/2014/main" id="{04FD7F50-EF99-4B97-8B5B-92E282B796AF}"/>
                </a:ext>
              </a:extLst>
            </p:cNvPr>
            <p:cNvSpPr/>
            <p:nvPr/>
          </p:nvSpPr>
          <p:spPr>
            <a:xfrm>
              <a:off x="804223" y="3577657"/>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5018015" y="1998713"/>
            <a:ext cx="1923380" cy="1010203"/>
            <a:chOff x="4586388" y="3390164"/>
            <a:chExt cx="1923380" cy="1010203"/>
          </a:xfrm>
          <a:solidFill>
            <a:schemeClr val="bg2"/>
          </a:solidFill>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52" name="그룹 32">
            <a:extLst>
              <a:ext uri="{FF2B5EF4-FFF2-40B4-BE49-F238E27FC236}">
                <a16:creationId xmlns:a16="http://schemas.microsoft.com/office/drawing/2014/main" id="{42E597FD-03E6-4B77-8C47-4E5AE28383F3}"/>
              </a:ext>
            </a:extLst>
          </p:cNvPr>
          <p:cNvGrpSpPr/>
          <p:nvPr/>
        </p:nvGrpSpPr>
        <p:grpSpPr>
          <a:xfrm>
            <a:off x="7002214" y="1998713"/>
            <a:ext cx="1923380" cy="1010203"/>
            <a:chOff x="6518705" y="3377968"/>
            <a:chExt cx="1923380" cy="1010203"/>
          </a:xfrm>
          <a:solidFill>
            <a:schemeClr val="bg2"/>
          </a:solidFill>
        </p:grpSpPr>
        <p:sp>
          <p:nvSpPr>
            <p:cNvPr id="53" name="Oval 26">
              <a:extLst>
                <a:ext uri="{FF2B5EF4-FFF2-40B4-BE49-F238E27FC236}">
                  <a16:creationId xmlns:a16="http://schemas.microsoft.com/office/drawing/2014/main" id="{70584F16-AF7C-4EE2-B479-0A4EC949B74B}"/>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4" name="Oval 53">
              <a:extLst>
                <a:ext uri="{FF2B5EF4-FFF2-40B4-BE49-F238E27FC236}">
                  <a16:creationId xmlns:a16="http://schemas.microsoft.com/office/drawing/2014/main" id="{96205940-A500-4A6E-B4C4-9897FDD2BF66}"/>
                </a:ext>
              </a:extLst>
            </p:cNvPr>
            <p:cNvSpPr/>
            <p:nvPr/>
          </p:nvSpPr>
          <p:spPr>
            <a:xfrm>
              <a:off x="6587901" y="3541069"/>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FD5BDE31-C090-4275-9053-BD40EECE12F6}"/>
              </a:ext>
            </a:extLst>
          </p:cNvPr>
          <p:cNvSpPr txBox="1"/>
          <p:nvPr/>
        </p:nvSpPr>
        <p:spPr>
          <a:xfrm>
            <a:off x="1805487" y="2319027"/>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5A36CA28-8A23-462D-8959-E0D4037A6980}"/>
              </a:ext>
            </a:extLst>
          </p:cNvPr>
          <p:cNvSpPr txBox="1"/>
          <p:nvPr/>
        </p:nvSpPr>
        <p:spPr>
          <a:xfrm>
            <a:off x="5773887" y="2388278"/>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24A6F360-A8C3-47DA-A5D6-457EEDC9EEDD}"/>
              </a:ext>
            </a:extLst>
          </p:cNvPr>
          <p:cNvSpPr txBox="1"/>
          <p:nvPr/>
        </p:nvSpPr>
        <p:spPr>
          <a:xfrm>
            <a:off x="7758085" y="2319028"/>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6BE442DC-05F1-40C2-B6B6-F2C95F6EB292}"/>
              </a:ext>
            </a:extLst>
          </p:cNvPr>
          <p:cNvSpPr txBox="1"/>
          <p:nvPr/>
        </p:nvSpPr>
        <p:spPr>
          <a:xfrm>
            <a:off x="7071410" y="1510808"/>
            <a:ext cx="4021147" cy="276999"/>
          </a:xfrm>
          <a:prstGeom prst="rect">
            <a:avLst/>
          </a:prstGeom>
          <a:solidFill>
            <a:schemeClr val="bg2"/>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961004" y="1511044"/>
            <a:ext cx="6041209" cy="276999"/>
          </a:xfrm>
          <a:prstGeom prst="rect">
            <a:avLst/>
          </a:prstGeom>
          <a:solidFill>
            <a:schemeClr val="accent6"/>
          </a:solidFill>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grpSp>
        <p:nvGrpSpPr>
          <p:cNvPr id="71" name="그룹 37">
            <a:extLst>
              <a:ext uri="{FF2B5EF4-FFF2-40B4-BE49-F238E27FC236}">
                <a16:creationId xmlns:a16="http://schemas.microsoft.com/office/drawing/2014/main" id="{A7B0712F-586A-4EC0-A4AA-9AE5ADCF2574}"/>
              </a:ext>
            </a:extLst>
          </p:cNvPr>
          <p:cNvGrpSpPr/>
          <p:nvPr/>
        </p:nvGrpSpPr>
        <p:grpSpPr>
          <a:xfrm>
            <a:off x="8986413" y="1998713"/>
            <a:ext cx="1923380" cy="1010203"/>
            <a:chOff x="4586388" y="3390164"/>
            <a:chExt cx="1923380" cy="1010203"/>
          </a:xfrm>
          <a:solidFill>
            <a:schemeClr val="bg2"/>
          </a:solidFill>
        </p:grpSpPr>
        <p:sp>
          <p:nvSpPr>
            <p:cNvPr id="72" name="Oval 26">
              <a:extLst>
                <a:ext uri="{FF2B5EF4-FFF2-40B4-BE49-F238E27FC236}">
                  <a16:creationId xmlns:a16="http://schemas.microsoft.com/office/drawing/2014/main" id="{0D9CCDCB-3EE8-4C9D-9264-1F442F8A8C4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73" name="Oval 9">
              <a:extLst>
                <a:ext uri="{FF2B5EF4-FFF2-40B4-BE49-F238E27FC236}">
                  <a16:creationId xmlns:a16="http://schemas.microsoft.com/office/drawing/2014/main" id="{9C847472-CAAA-4275-86A9-04BA881B6704}"/>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74" name="TextBox 73">
            <a:extLst>
              <a:ext uri="{FF2B5EF4-FFF2-40B4-BE49-F238E27FC236}">
                <a16:creationId xmlns:a16="http://schemas.microsoft.com/office/drawing/2014/main" id="{8D398AC9-6802-48AA-9FDA-735B594F43C3}"/>
              </a:ext>
            </a:extLst>
          </p:cNvPr>
          <p:cNvSpPr txBox="1"/>
          <p:nvPr/>
        </p:nvSpPr>
        <p:spPr>
          <a:xfrm>
            <a:off x="9742285" y="2388277"/>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78" name="Rectangle 30">
            <a:extLst>
              <a:ext uri="{FF2B5EF4-FFF2-40B4-BE49-F238E27FC236}">
                <a16:creationId xmlns:a16="http://schemas.microsoft.com/office/drawing/2014/main" id="{39F0284D-8F5F-4535-9BF8-53D349DBEEE4}"/>
              </a:ext>
            </a:extLst>
          </p:cNvPr>
          <p:cNvSpPr/>
          <p:nvPr/>
        </p:nvSpPr>
        <p:spPr>
          <a:xfrm>
            <a:off x="3306092" y="2350915"/>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79" name="Frame 17">
            <a:extLst>
              <a:ext uri="{FF2B5EF4-FFF2-40B4-BE49-F238E27FC236}">
                <a16:creationId xmlns:a16="http://schemas.microsoft.com/office/drawing/2014/main" id="{58F549A7-CA79-4040-A53E-7A761974095A}"/>
              </a:ext>
            </a:extLst>
          </p:cNvPr>
          <p:cNvSpPr/>
          <p:nvPr/>
        </p:nvSpPr>
        <p:spPr>
          <a:xfrm>
            <a:off x="1315936" y="2353097"/>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0" name="Rectangle 130">
            <a:extLst>
              <a:ext uri="{FF2B5EF4-FFF2-40B4-BE49-F238E27FC236}">
                <a16:creationId xmlns:a16="http://schemas.microsoft.com/office/drawing/2014/main" id="{7E715924-CF02-459E-B0F2-183E0AB7EAE7}"/>
              </a:ext>
            </a:extLst>
          </p:cNvPr>
          <p:cNvSpPr/>
          <p:nvPr/>
        </p:nvSpPr>
        <p:spPr>
          <a:xfrm>
            <a:off x="9251405" y="2356087"/>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1" name="Isosceles Triangle 8">
            <a:extLst>
              <a:ext uri="{FF2B5EF4-FFF2-40B4-BE49-F238E27FC236}">
                <a16:creationId xmlns:a16="http://schemas.microsoft.com/office/drawing/2014/main" id="{D2B20B8E-C01F-47EC-96BA-34512DE3F26C}"/>
              </a:ext>
            </a:extLst>
          </p:cNvPr>
          <p:cNvSpPr/>
          <p:nvPr/>
        </p:nvSpPr>
        <p:spPr>
          <a:xfrm rot="16200000">
            <a:off x="7273131" y="2338574"/>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2" name="Donut 39">
            <a:extLst>
              <a:ext uri="{FF2B5EF4-FFF2-40B4-BE49-F238E27FC236}">
                <a16:creationId xmlns:a16="http://schemas.microsoft.com/office/drawing/2014/main" id="{0295DA66-EC3F-4915-A891-BF6BC9115E09}"/>
              </a:ext>
            </a:extLst>
          </p:cNvPr>
          <p:cNvSpPr/>
          <p:nvPr/>
        </p:nvSpPr>
        <p:spPr>
          <a:xfrm>
            <a:off x="5254728" y="2330980"/>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1" name="TextBox 26">
            <a:extLst>
              <a:ext uri="{FF2B5EF4-FFF2-40B4-BE49-F238E27FC236}">
                <a16:creationId xmlns:a16="http://schemas.microsoft.com/office/drawing/2014/main" id="{8D14F221-A0D7-35E2-6DC4-F0EE52736977}"/>
              </a:ext>
            </a:extLst>
          </p:cNvPr>
          <p:cNvSpPr txBox="1"/>
          <p:nvPr/>
        </p:nvSpPr>
        <p:spPr>
          <a:xfrm>
            <a:off x="2978782" y="3329230"/>
            <a:ext cx="2039233" cy="3323987"/>
          </a:xfrm>
          <a:prstGeom prst="rect">
            <a:avLst/>
          </a:prstGeom>
          <a:noFill/>
        </p:spPr>
        <p:txBody>
          <a:bodyPr wrap="square" rtlCol="0">
            <a:spAutoFit/>
          </a:bodyPr>
          <a:lstStyle/>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Open call for expression of interest </a:t>
            </a:r>
          </a:p>
          <a:p>
            <a:pPr marL="171450" indent="-1714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Selection of startup/SME with solution for tourism sector</a:t>
            </a:r>
          </a:p>
          <a:p>
            <a:pPr marL="171450" indent="-1714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400" dirty="0">
                <a:solidFill>
                  <a:schemeClr val="tx1">
                    <a:lumMod val="75000"/>
                    <a:lumOff val="25000"/>
                  </a:schemeClr>
                </a:solidFill>
                <a:cs typeface="Arial" pitchFamily="34" charset="0"/>
              </a:rPr>
              <a:t>Mentoring, capacity building and assistance program </a:t>
            </a:r>
          </a:p>
          <a:p>
            <a:pPr marL="171450" indent="-1714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en-US" altLang="ko-KR" sz="1400" dirty="0">
              <a:solidFill>
                <a:schemeClr val="tx1">
                  <a:lumMod val="75000"/>
                  <a:lumOff val="25000"/>
                </a:schemeClr>
              </a:solidFill>
              <a:cs typeface="Arial" pitchFamily="34" charset="0"/>
            </a:endParaRPr>
          </a:p>
          <a:p>
            <a:pPr marL="171450" indent="-171450">
              <a:buFont typeface="Arial" panose="020B0604020202020204" pitchFamily="34" charset="0"/>
              <a:buChar char="•"/>
            </a:pPr>
            <a:endParaRPr lang="ko-KR" altLang="en-US" sz="1400" dirty="0">
              <a:solidFill>
                <a:schemeClr val="tx1">
                  <a:lumMod val="75000"/>
                  <a:lumOff val="25000"/>
                </a:schemeClr>
              </a:solidFill>
              <a:cs typeface="Arial" pitchFamily="34" charset="0"/>
            </a:endParaRPr>
          </a:p>
        </p:txBody>
      </p:sp>
      <p:grpSp>
        <p:nvGrpSpPr>
          <p:cNvPr id="38" name="그룹 29">
            <a:extLst>
              <a:ext uri="{FF2B5EF4-FFF2-40B4-BE49-F238E27FC236}">
                <a16:creationId xmlns:a16="http://schemas.microsoft.com/office/drawing/2014/main" id="{834419FE-148D-C516-B26F-163455DC4656}"/>
              </a:ext>
            </a:extLst>
          </p:cNvPr>
          <p:cNvGrpSpPr/>
          <p:nvPr/>
        </p:nvGrpSpPr>
        <p:grpSpPr>
          <a:xfrm>
            <a:off x="3033814" y="1998713"/>
            <a:ext cx="1923380" cy="1010203"/>
            <a:chOff x="2654071" y="3402360"/>
            <a:chExt cx="1923380" cy="1010203"/>
          </a:xfrm>
        </p:grpSpPr>
        <p:sp>
          <p:nvSpPr>
            <p:cNvPr id="39" name="Oval 26">
              <a:extLst>
                <a:ext uri="{FF2B5EF4-FFF2-40B4-BE49-F238E27FC236}">
                  <a16:creationId xmlns:a16="http://schemas.microsoft.com/office/drawing/2014/main" id="{A3CEEA82-5927-3B1A-9A7E-560043212EFC}"/>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0" name="Oval 39">
              <a:extLst>
                <a:ext uri="{FF2B5EF4-FFF2-40B4-BE49-F238E27FC236}">
                  <a16:creationId xmlns:a16="http://schemas.microsoft.com/office/drawing/2014/main" id="{C6FF4180-E5CA-E060-67AC-4A234BA67106}"/>
                </a:ext>
              </a:extLst>
            </p:cNvPr>
            <p:cNvSpPr/>
            <p:nvPr/>
          </p:nvSpPr>
          <p:spPr>
            <a:xfrm>
              <a:off x="2723267" y="3565461"/>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65" name="TextBox 55">
            <a:extLst>
              <a:ext uri="{FF2B5EF4-FFF2-40B4-BE49-F238E27FC236}">
                <a16:creationId xmlns:a16="http://schemas.microsoft.com/office/drawing/2014/main" id="{3EA917A7-8080-55A6-955A-176D1AF5483A}"/>
              </a:ext>
            </a:extLst>
          </p:cNvPr>
          <p:cNvSpPr txBox="1"/>
          <p:nvPr/>
        </p:nvSpPr>
        <p:spPr>
          <a:xfrm>
            <a:off x="3714858" y="2258414"/>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
        <p:nvSpPr>
          <p:cNvPr id="77" name="Rectangle 30">
            <a:extLst>
              <a:ext uri="{FF2B5EF4-FFF2-40B4-BE49-F238E27FC236}">
                <a16:creationId xmlns:a16="http://schemas.microsoft.com/office/drawing/2014/main" id="{02C1DB0C-5FEB-4257-DCA7-4876C09613F5}"/>
              </a:ext>
            </a:extLst>
          </p:cNvPr>
          <p:cNvSpPr/>
          <p:nvPr/>
        </p:nvSpPr>
        <p:spPr>
          <a:xfrm>
            <a:off x="3306091" y="2350915"/>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3" name="Frame 17">
            <a:extLst>
              <a:ext uri="{FF2B5EF4-FFF2-40B4-BE49-F238E27FC236}">
                <a16:creationId xmlns:a16="http://schemas.microsoft.com/office/drawing/2014/main" id="{F9B7FA60-A4F1-B21A-58AF-0F1DCDBA3507}"/>
              </a:ext>
            </a:extLst>
          </p:cNvPr>
          <p:cNvSpPr/>
          <p:nvPr/>
        </p:nvSpPr>
        <p:spPr>
          <a:xfrm>
            <a:off x="1433923" y="3768942"/>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4" name="Rectangle 130">
            <a:extLst>
              <a:ext uri="{FF2B5EF4-FFF2-40B4-BE49-F238E27FC236}">
                <a16:creationId xmlns:a16="http://schemas.microsoft.com/office/drawing/2014/main" id="{D6814AA0-82B5-3860-8AEC-7EAD5C16D733}"/>
              </a:ext>
            </a:extLst>
          </p:cNvPr>
          <p:cNvSpPr/>
          <p:nvPr/>
        </p:nvSpPr>
        <p:spPr>
          <a:xfrm>
            <a:off x="9369392" y="3771932"/>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5" name="Isosceles Triangle 8">
            <a:extLst>
              <a:ext uri="{FF2B5EF4-FFF2-40B4-BE49-F238E27FC236}">
                <a16:creationId xmlns:a16="http://schemas.microsoft.com/office/drawing/2014/main" id="{659B94D3-D2FB-352E-EE1B-3C04C86E61BC}"/>
              </a:ext>
            </a:extLst>
          </p:cNvPr>
          <p:cNvSpPr/>
          <p:nvPr/>
        </p:nvSpPr>
        <p:spPr>
          <a:xfrm rot="16200000">
            <a:off x="7391118" y="3754419"/>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6" name="Donut 39">
            <a:extLst>
              <a:ext uri="{FF2B5EF4-FFF2-40B4-BE49-F238E27FC236}">
                <a16:creationId xmlns:a16="http://schemas.microsoft.com/office/drawing/2014/main" id="{A89B6756-A406-F588-F201-444389F51BE9}"/>
              </a:ext>
            </a:extLst>
          </p:cNvPr>
          <p:cNvSpPr/>
          <p:nvPr/>
        </p:nvSpPr>
        <p:spPr>
          <a:xfrm>
            <a:off x="5372715" y="3746825"/>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7" name="CaixaDeTexto 86">
            <a:extLst>
              <a:ext uri="{FF2B5EF4-FFF2-40B4-BE49-F238E27FC236}">
                <a16:creationId xmlns:a16="http://schemas.microsoft.com/office/drawing/2014/main" id="{46E7F1ED-9042-5E3D-660B-2373D3AC61E0}"/>
              </a:ext>
            </a:extLst>
          </p:cNvPr>
          <p:cNvSpPr txBox="1"/>
          <p:nvPr/>
        </p:nvSpPr>
        <p:spPr>
          <a:xfrm>
            <a:off x="5532979" y="4503066"/>
            <a:ext cx="4984494" cy="2031325"/>
          </a:xfrm>
          <a:prstGeom prst="rect">
            <a:avLst/>
          </a:prstGeom>
          <a:noFill/>
        </p:spPr>
        <p:txBody>
          <a:bodyPr wrap="square">
            <a:spAutoFit/>
          </a:bodyPr>
          <a:lstStyle/>
          <a:p>
            <a:r>
              <a:rPr lang="en-US" sz="1000" dirty="0">
                <a:solidFill>
                  <a:srgbClr val="000000"/>
                </a:solidFill>
                <a:latin typeface="Daytona" panose="020B0604030500040204" pitchFamily="34" charset="0"/>
              </a:rPr>
              <a:t>A rigorous and judicious selection of startups will allow you to present a set of solutions to programming partners to meet the innovation needs identified.</a:t>
            </a:r>
            <a:br>
              <a:rPr lang="en-US" sz="1000" dirty="0">
                <a:solidFill>
                  <a:srgbClr val="000000"/>
                </a:solidFill>
                <a:latin typeface="Daytona" panose="020B0604030500040204" pitchFamily="34" charset="0"/>
              </a:rPr>
            </a:br>
            <a:endParaRPr lang="en-US" sz="1000" dirty="0">
              <a:solidFill>
                <a:srgbClr val="000000"/>
              </a:solidFill>
              <a:latin typeface="Daytona" panose="020B0604030500040204" pitchFamily="34" charset="0"/>
            </a:endParaRPr>
          </a:p>
          <a:p>
            <a:r>
              <a:rPr lang="en-US" sz="1000" dirty="0">
                <a:solidFill>
                  <a:srgbClr val="000000"/>
                </a:solidFill>
                <a:latin typeface="Daytona" panose="020B0604030500040204" pitchFamily="34" charset="0"/>
              </a:rPr>
              <a:t>This selection should take </a:t>
            </a:r>
            <a:r>
              <a:rPr lang="en-US" sz="1000" dirty="0">
                <a:solidFill>
                  <a:srgbClr val="000000"/>
                </a:solidFill>
                <a:latin typeface="Calibri" panose="020F0502020204030204" pitchFamily="34" charset="0"/>
                <a:cs typeface="Calibri" panose="020F0502020204030204" pitchFamily="34" charset="0"/>
              </a:rPr>
              <a:t>into</a:t>
            </a:r>
            <a:r>
              <a:rPr lang="en-US" sz="1000" dirty="0">
                <a:solidFill>
                  <a:srgbClr val="000000"/>
                </a:solidFill>
                <a:latin typeface="Daytona" panose="020B0604030500040204" pitchFamily="34" charset="0"/>
              </a:rPr>
              <a:t> account different criteria:</a:t>
            </a:r>
            <a:br>
              <a:rPr lang="en-US" sz="1000" dirty="0">
                <a:solidFill>
                  <a:srgbClr val="000000"/>
                </a:solidFill>
                <a:latin typeface="Daytona" panose="020B0604030500040204" pitchFamily="34" charset="0"/>
              </a:rPr>
            </a:br>
            <a:r>
              <a:rPr lang="en-US" sz="1000" dirty="0">
                <a:solidFill>
                  <a:srgbClr val="000000"/>
                </a:solidFill>
                <a:latin typeface="Daytona" panose="020B0604030500040204" pitchFamily="34" charset="0"/>
              </a:rPr>
              <a:t>• Relevance of the product/service for the tourism sector;</a:t>
            </a:r>
            <a:br>
              <a:rPr lang="en-US" sz="1000" dirty="0">
                <a:solidFill>
                  <a:srgbClr val="000000"/>
                </a:solidFill>
                <a:latin typeface="Daytona" panose="020B0604030500040204" pitchFamily="34" charset="0"/>
              </a:rPr>
            </a:br>
            <a:r>
              <a:rPr lang="en-US" sz="1000" dirty="0">
                <a:solidFill>
                  <a:srgbClr val="000000"/>
                </a:solidFill>
                <a:latin typeface="Daytona" panose="020B0604030500040204" pitchFamily="34" charset="0"/>
              </a:rPr>
              <a:t>• Adapt to the challenges that can be defined for this edition of the program;</a:t>
            </a:r>
            <a:br>
              <a:rPr lang="en-US" sz="1000" dirty="0">
                <a:solidFill>
                  <a:srgbClr val="000000"/>
                </a:solidFill>
                <a:latin typeface="Daytona" panose="020B0604030500040204" pitchFamily="34" charset="0"/>
              </a:rPr>
            </a:br>
            <a:r>
              <a:rPr lang="en-US" sz="1000" dirty="0">
                <a:solidFill>
                  <a:srgbClr val="000000"/>
                </a:solidFill>
                <a:latin typeface="Daytona" panose="020B0604030500040204" pitchFamily="34" charset="0"/>
              </a:rPr>
              <a:t>• Availability to participate in the various stages of development until Demonstration Day;</a:t>
            </a:r>
            <a:br>
              <a:rPr lang="en-US" sz="1000" dirty="0">
                <a:solidFill>
                  <a:srgbClr val="000000"/>
                </a:solidFill>
                <a:latin typeface="Daytona" panose="020B0604030500040204" pitchFamily="34" charset="0"/>
              </a:rPr>
            </a:br>
            <a:r>
              <a:rPr lang="en-US" sz="1000" dirty="0">
                <a:solidFill>
                  <a:srgbClr val="000000"/>
                </a:solidFill>
                <a:latin typeface="Daytona" panose="020B0604030500040204" pitchFamily="34" charset="0"/>
              </a:rPr>
              <a:t>• Quality and technical skills of the team;</a:t>
            </a:r>
            <a:br>
              <a:rPr lang="en-US" sz="1000" dirty="0">
                <a:solidFill>
                  <a:srgbClr val="000000"/>
                </a:solidFill>
                <a:latin typeface="Daytona" panose="020B0604030500040204" pitchFamily="34" charset="0"/>
              </a:rPr>
            </a:br>
            <a:r>
              <a:rPr lang="en-US" sz="1000" dirty="0">
                <a:solidFill>
                  <a:srgbClr val="000000"/>
                </a:solidFill>
                <a:latin typeface="Daytona" panose="020B0604030500040204" pitchFamily="34" charset="0"/>
              </a:rPr>
              <a:t>• State of solution development (it is a condition to have a Minimum Viable Product ("MVP") </a:t>
            </a:r>
            <a:br>
              <a:rPr lang="en-US" sz="1000" dirty="0">
                <a:solidFill>
                  <a:srgbClr val="000000"/>
                </a:solidFill>
                <a:latin typeface="Daytona" panose="020B0604030500040204" pitchFamily="34" charset="0"/>
              </a:rPr>
            </a:br>
            <a:r>
              <a:rPr lang="en-US" sz="800" dirty="0">
                <a:solidFill>
                  <a:srgbClr val="000000"/>
                </a:solidFill>
                <a:latin typeface="Daytona" panose="020B0604030500040204" pitchFamily="34" charset="0"/>
              </a:rPr>
              <a:t>
</a:t>
            </a:r>
            <a:endParaRPr lang="pt-PT" dirty="0">
              <a:latin typeface="Daytona" panose="020B0604030500040204" pitchFamily="34" charset="0"/>
            </a:endParaRPr>
          </a:p>
        </p:txBody>
      </p:sp>
      <p:sp>
        <p:nvSpPr>
          <p:cNvPr id="88" name="CaixaDeTexto 87">
            <a:extLst>
              <a:ext uri="{FF2B5EF4-FFF2-40B4-BE49-F238E27FC236}">
                <a16:creationId xmlns:a16="http://schemas.microsoft.com/office/drawing/2014/main" id="{AF1AF634-5C71-AE20-B6DE-C598BBEF8589}"/>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STRUCTURE</a:t>
            </a:r>
            <a:endParaRPr lang="pt-PT" sz="2400" dirty="0">
              <a:solidFill>
                <a:srgbClr val="149DDB"/>
              </a:solidFill>
            </a:endParaRPr>
          </a:p>
        </p:txBody>
      </p:sp>
    </p:spTree>
    <p:extLst>
      <p:ext uri="{BB962C8B-B14F-4D97-AF65-F5344CB8AC3E}">
        <p14:creationId xmlns:p14="http://schemas.microsoft.com/office/powerpoint/2010/main" val="3313418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ção da Imagem 9" descr="Uma imagem com pessoa, óculos, óculos protetores&#10;&#10;Descrição gerada automaticamente">
            <a:extLst>
              <a:ext uri="{FF2B5EF4-FFF2-40B4-BE49-F238E27FC236}">
                <a16:creationId xmlns:a16="http://schemas.microsoft.com/office/drawing/2014/main" id="{31FF7FF5-64A2-FEE4-8C36-724790F75112}"/>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t="2712" b="2712"/>
          <a:stretch>
            <a:fillRect/>
          </a:stretch>
        </p:blipFill>
        <p:spPr>
          <a:xfrm>
            <a:off x="923925" y="2693988"/>
            <a:ext cx="4141788" cy="2611437"/>
          </a:xfrm>
        </p:spPr>
      </p:pic>
      <p:sp>
        <p:nvSpPr>
          <p:cNvPr id="4" name="TextBox 3">
            <a:extLst>
              <a:ext uri="{FF2B5EF4-FFF2-40B4-BE49-F238E27FC236}">
                <a16:creationId xmlns:a16="http://schemas.microsoft.com/office/drawing/2014/main" id="{1F023A98-8698-4BB8-96C7-CBC49B13DC92}"/>
              </a:ext>
            </a:extLst>
          </p:cNvPr>
          <p:cNvSpPr txBox="1"/>
          <p:nvPr/>
        </p:nvSpPr>
        <p:spPr>
          <a:xfrm>
            <a:off x="6716996" y="2533359"/>
            <a:ext cx="4822166" cy="4370427"/>
          </a:xfrm>
          <a:prstGeom prst="rect">
            <a:avLst/>
          </a:prstGeom>
          <a:noFill/>
        </p:spPr>
        <p:txBody>
          <a:bodyPr wrap="square" rtlCol="0">
            <a:spAutoFit/>
          </a:bodyPr>
          <a:lstStyle/>
          <a:p>
            <a:pPr algn="just"/>
            <a:r>
              <a:rPr lang="en-US" altLang="ko-KR" sz="1400" dirty="0">
                <a:solidFill>
                  <a:schemeClr val="tx1">
                    <a:lumMod val="75000"/>
                    <a:lumOff val="25000"/>
                  </a:schemeClr>
                </a:solidFill>
                <a:cs typeface="Arial" pitchFamily="34" charset="0"/>
              </a:rPr>
              <a:t>In this way, the selection will be made as follows:
1. Analysis of startup applications with more complete information, presenting products/services demonstrate a potential adaptation to the challenges of the program. This work will be carried out together with the partners, as in the previous edition.
</a:t>
            </a:r>
          </a:p>
          <a:p>
            <a:pPr algn="just"/>
            <a:r>
              <a:rPr lang="en-US" altLang="ko-KR" sz="1400" dirty="0">
                <a:solidFill>
                  <a:schemeClr val="tx1">
                    <a:lumMod val="75000"/>
                    <a:lumOff val="25000"/>
                  </a:schemeClr>
                </a:solidFill>
                <a:cs typeface="Arial" pitchFamily="34" charset="0"/>
              </a:rPr>
              <a:t>2. Selection of the best applications according to the classification assigned by each of the partners.
</a:t>
            </a:r>
          </a:p>
          <a:p>
            <a:pPr algn="just"/>
            <a:r>
              <a:rPr lang="en-US" altLang="ko-KR" sz="1400" dirty="0">
                <a:solidFill>
                  <a:schemeClr val="tx1">
                    <a:lumMod val="75000"/>
                    <a:lumOff val="25000"/>
                  </a:schemeClr>
                </a:solidFill>
                <a:cs typeface="Arial" pitchFamily="34" charset="0"/>
              </a:rPr>
              <a:t>3. Interview with startups to confirm the information obtained in the application, understand business culture, as well as the potential of the solution, knowing who will manage them during the program.
</a:t>
            </a:r>
          </a:p>
          <a:p>
            <a:pPr algn="just"/>
            <a:r>
              <a:rPr lang="en-US" altLang="ko-KR" sz="1400" dirty="0">
                <a:solidFill>
                  <a:schemeClr val="tx1">
                    <a:lumMod val="75000"/>
                    <a:lumOff val="25000"/>
                  </a:schemeClr>
                </a:solidFill>
                <a:cs typeface="Arial" pitchFamily="34" charset="0"/>
              </a:rPr>
              <a:t>4. During subsequent phases, there will also be an opportunity to filter out some of the companies or startups to ensure that the program comes to an end with teams that are focused on adding value and growing tourism.</a:t>
            </a:r>
            <a:r>
              <a:rPr lang="en-US" altLang="ko-KR" sz="1200" dirty="0">
                <a:solidFill>
                  <a:schemeClr val="tx1">
                    <a:lumMod val="75000"/>
                    <a:lumOff val="25000"/>
                  </a:schemeClr>
                </a:solidFill>
                <a:cs typeface="Arial" pitchFamily="34" charset="0"/>
              </a:rPr>
              <a:t>
</a:t>
            </a:r>
          </a:p>
        </p:txBody>
      </p:sp>
      <p:sp>
        <p:nvSpPr>
          <p:cNvPr id="8" name="TextBox 7">
            <a:extLst>
              <a:ext uri="{FF2B5EF4-FFF2-40B4-BE49-F238E27FC236}">
                <a16:creationId xmlns:a16="http://schemas.microsoft.com/office/drawing/2014/main" id="{F17AF49A-5E91-4A84-840B-7F0B35E7AC29}"/>
              </a:ext>
            </a:extLst>
          </p:cNvPr>
          <p:cNvSpPr txBox="1"/>
          <p:nvPr/>
        </p:nvSpPr>
        <p:spPr>
          <a:xfrm>
            <a:off x="6644568" y="1452859"/>
            <a:ext cx="4627741" cy="542584"/>
          </a:xfrm>
          <a:prstGeom prst="rect">
            <a:avLst/>
          </a:prstGeom>
          <a:noFill/>
        </p:spPr>
        <p:txBody>
          <a:bodyPr wrap="square" rtlCol="0">
            <a:spAutoFit/>
          </a:bodyPr>
          <a:lstStyle/>
          <a:p>
            <a:pPr algn="r">
              <a:lnSpc>
                <a:spcPct val="110000"/>
              </a:lnSpc>
            </a:pPr>
            <a:r>
              <a:rPr lang="en-US" altLang="ko-KR" sz="2800" b="1" dirty="0">
                <a:solidFill>
                  <a:schemeClr val="tx1">
                    <a:lumMod val="75000"/>
                    <a:lumOff val="25000"/>
                  </a:schemeClr>
                </a:solidFill>
                <a:cs typeface="Arial" pitchFamily="34" charset="0"/>
              </a:rPr>
              <a:t>Startups Scouting &amp; Selection</a:t>
            </a:r>
          </a:p>
        </p:txBody>
      </p:sp>
      <p:pic>
        <p:nvPicPr>
          <p:cNvPr id="1028" name="Picture 4" descr="Laptop PNG, Laptop Transparent Background - FreeIconsPNG">
            <a:extLst>
              <a:ext uri="{FF2B5EF4-FFF2-40B4-BE49-F238E27FC236}">
                <a16:creationId xmlns:a16="http://schemas.microsoft.com/office/drawing/2014/main" id="{6CBFA603-9F9A-97CC-4B5E-CDBE7574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438399"/>
            <a:ext cx="5667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1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28">
            <a:extLst>
              <a:ext uri="{FF2B5EF4-FFF2-40B4-BE49-F238E27FC236}">
                <a16:creationId xmlns:a16="http://schemas.microsoft.com/office/drawing/2014/main" id="{37121E49-502D-465E-B544-7B4466E8CAF8}"/>
              </a:ext>
            </a:extLst>
          </p:cNvPr>
          <p:cNvGrpSpPr/>
          <p:nvPr/>
        </p:nvGrpSpPr>
        <p:grpSpPr>
          <a:xfrm>
            <a:off x="951292" y="2057706"/>
            <a:ext cx="1923380" cy="1010203"/>
            <a:chOff x="721754" y="3414556"/>
            <a:chExt cx="1923380" cy="1010203"/>
          </a:xfrm>
          <a:solidFill>
            <a:schemeClr val="bg2"/>
          </a:solidFill>
        </p:grpSpPr>
        <p:sp>
          <p:nvSpPr>
            <p:cNvPr id="44" name="Oval 26">
              <a:extLst>
                <a:ext uri="{FF2B5EF4-FFF2-40B4-BE49-F238E27FC236}">
                  <a16:creationId xmlns:a16="http://schemas.microsoft.com/office/drawing/2014/main" id="{4C95BF9D-0313-466A-9E32-9E1E241AB664}"/>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5" name="Oval 44">
              <a:extLst>
                <a:ext uri="{FF2B5EF4-FFF2-40B4-BE49-F238E27FC236}">
                  <a16:creationId xmlns:a16="http://schemas.microsoft.com/office/drawing/2014/main" id="{04FD7F50-EF99-4B97-8B5B-92E282B796AF}"/>
                </a:ext>
              </a:extLst>
            </p:cNvPr>
            <p:cNvSpPr/>
            <p:nvPr/>
          </p:nvSpPr>
          <p:spPr>
            <a:xfrm>
              <a:off x="804223" y="3577657"/>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6" name="그룹 29">
            <a:extLst>
              <a:ext uri="{FF2B5EF4-FFF2-40B4-BE49-F238E27FC236}">
                <a16:creationId xmlns:a16="http://schemas.microsoft.com/office/drawing/2014/main" id="{37FB55E5-0965-4130-ABEF-235F31B4A9D4}"/>
              </a:ext>
            </a:extLst>
          </p:cNvPr>
          <p:cNvGrpSpPr/>
          <p:nvPr/>
        </p:nvGrpSpPr>
        <p:grpSpPr>
          <a:xfrm>
            <a:off x="2935492" y="2057706"/>
            <a:ext cx="1923380" cy="1010203"/>
            <a:chOff x="2654071" y="3402360"/>
            <a:chExt cx="1923380" cy="1010203"/>
          </a:xfrm>
          <a:solidFill>
            <a:schemeClr val="bg2"/>
          </a:solidFill>
        </p:grpSpPr>
        <p:sp>
          <p:nvSpPr>
            <p:cNvPr id="47" name="Oval 26">
              <a:extLst>
                <a:ext uri="{FF2B5EF4-FFF2-40B4-BE49-F238E27FC236}">
                  <a16:creationId xmlns:a16="http://schemas.microsoft.com/office/drawing/2014/main" id="{7401B149-7644-4E35-AA57-DE30B1058329}"/>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8" name="Oval 47">
              <a:extLst>
                <a:ext uri="{FF2B5EF4-FFF2-40B4-BE49-F238E27FC236}">
                  <a16:creationId xmlns:a16="http://schemas.microsoft.com/office/drawing/2014/main" id="{8F0BC5B7-D13D-4176-8DCD-85277E2D762C}"/>
                </a:ext>
              </a:extLst>
            </p:cNvPr>
            <p:cNvSpPr/>
            <p:nvPr/>
          </p:nvSpPr>
          <p:spPr>
            <a:xfrm>
              <a:off x="2723267" y="3565461"/>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4919692" y="2057706"/>
            <a:ext cx="1923380" cy="1010203"/>
            <a:chOff x="4586388" y="3390164"/>
            <a:chExt cx="1923380" cy="1010203"/>
          </a:xfrm>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52" name="그룹 32">
            <a:extLst>
              <a:ext uri="{FF2B5EF4-FFF2-40B4-BE49-F238E27FC236}">
                <a16:creationId xmlns:a16="http://schemas.microsoft.com/office/drawing/2014/main" id="{42E597FD-03E6-4B77-8C47-4E5AE28383F3}"/>
              </a:ext>
            </a:extLst>
          </p:cNvPr>
          <p:cNvGrpSpPr/>
          <p:nvPr/>
        </p:nvGrpSpPr>
        <p:grpSpPr>
          <a:xfrm>
            <a:off x="6903891" y="2057706"/>
            <a:ext cx="1923380" cy="1010203"/>
            <a:chOff x="6518705" y="3377968"/>
            <a:chExt cx="1923380" cy="1010203"/>
          </a:xfrm>
          <a:solidFill>
            <a:schemeClr val="bg2"/>
          </a:solidFill>
        </p:grpSpPr>
        <p:sp>
          <p:nvSpPr>
            <p:cNvPr id="53" name="Oval 26">
              <a:extLst>
                <a:ext uri="{FF2B5EF4-FFF2-40B4-BE49-F238E27FC236}">
                  <a16:creationId xmlns:a16="http://schemas.microsoft.com/office/drawing/2014/main" id="{70584F16-AF7C-4EE2-B479-0A4EC949B74B}"/>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4" name="Oval 53">
              <a:extLst>
                <a:ext uri="{FF2B5EF4-FFF2-40B4-BE49-F238E27FC236}">
                  <a16:creationId xmlns:a16="http://schemas.microsoft.com/office/drawing/2014/main" id="{96205940-A500-4A6E-B4C4-9897FDD2BF66}"/>
                </a:ext>
              </a:extLst>
            </p:cNvPr>
            <p:cNvSpPr/>
            <p:nvPr/>
          </p:nvSpPr>
          <p:spPr>
            <a:xfrm>
              <a:off x="6587901" y="3541069"/>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FD5BDE31-C090-4275-9053-BD40EECE12F6}"/>
              </a:ext>
            </a:extLst>
          </p:cNvPr>
          <p:cNvSpPr txBox="1"/>
          <p:nvPr/>
        </p:nvSpPr>
        <p:spPr>
          <a:xfrm>
            <a:off x="1707164" y="2378020"/>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5A36CA28-8A23-462D-8959-E0D4037A6980}"/>
              </a:ext>
            </a:extLst>
          </p:cNvPr>
          <p:cNvSpPr txBox="1"/>
          <p:nvPr/>
        </p:nvSpPr>
        <p:spPr>
          <a:xfrm>
            <a:off x="5675564" y="2447271"/>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58" name="TextBox 57">
            <a:extLst>
              <a:ext uri="{FF2B5EF4-FFF2-40B4-BE49-F238E27FC236}">
                <a16:creationId xmlns:a16="http://schemas.microsoft.com/office/drawing/2014/main" id="{24A6F360-A8C3-47DA-A5D6-457EEDC9EEDD}"/>
              </a:ext>
            </a:extLst>
          </p:cNvPr>
          <p:cNvSpPr txBox="1"/>
          <p:nvPr/>
        </p:nvSpPr>
        <p:spPr>
          <a:xfrm>
            <a:off x="7659762" y="2378021"/>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6BE442DC-05F1-40C2-B6B6-F2C95F6EB292}"/>
              </a:ext>
            </a:extLst>
          </p:cNvPr>
          <p:cNvSpPr txBox="1"/>
          <p:nvPr/>
        </p:nvSpPr>
        <p:spPr>
          <a:xfrm>
            <a:off x="6973087" y="1569801"/>
            <a:ext cx="4021147" cy="276999"/>
          </a:xfrm>
          <a:prstGeom prst="rect">
            <a:avLst/>
          </a:prstGeom>
          <a:solidFill>
            <a:schemeClr val="bg2"/>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862681" y="1570037"/>
            <a:ext cx="6041209" cy="276999"/>
          </a:xfrm>
          <a:prstGeom prst="rect">
            <a:avLst/>
          </a:prstGeom>
          <a:solidFill>
            <a:schemeClr val="accent6"/>
          </a:solidFill>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grpSp>
        <p:nvGrpSpPr>
          <p:cNvPr id="71" name="그룹 37">
            <a:extLst>
              <a:ext uri="{FF2B5EF4-FFF2-40B4-BE49-F238E27FC236}">
                <a16:creationId xmlns:a16="http://schemas.microsoft.com/office/drawing/2014/main" id="{A7B0712F-586A-4EC0-A4AA-9AE5ADCF2574}"/>
              </a:ext>
            </a:extLst>
          </p:cNvPr>
          <p:cNvGrpSpPr/>
          <p:nvPr/>
        </p:nvGrpSpPr>
        <p:grpSpPr>
          <a:xfrm>
            <a:off x="8888090" y="2057706"/>
            <a:ext cx="1923380" cy="1010203"/>
            <a:chOff x="4586388" y="3390164"/>
            <a:chExt cx="1923380" cy="1010203"/>
          </a:xfrm>
          <a:solidFill>
            <a:schemeClr val="bg2"/>
          </a:solidFill>
        </p:grpSpPr>
        <p:sp>
          <p:nvSpPr>
            <p:cNvPr id="72" name="Oval 26">
              <a:extLst>
                <a:ext uri="{FF2B5EF4-FFF2-40B4-BE49-F238E27FC236}">
                  <a16:creationId xmlns:a16="http://schemas.microsoft.com/office/drawing/2014/main" id="{0D9CCDCB-3EE8-4C9D-9264-1F442F8A8C4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73" name="Oval 9">
              <a:extLst>
                <a:ext uri="{FF2B5EF4-FFF2-40B4-BE49-F238E27FC236}">
                  <a16:creationId xmlns:a16="http://schemas.microsoft.com/office/drawing/2014/main" id="{9C847472-CAAA-4275-86A9-04BA881B6704}"/>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74" name="TextBox 73">
            <a:extLst>
              <a:ext uri="{FF2B5EF4-FFF2-40B4-BE49-F238E27FC236}">
                <a16:creationId xmlns:a16="http://schemas.microsoft.com/office/drawing/2014/main" id="{8D398AC9-6802-48AA-9FDA-735B594F43C3}"/>
              </a:ext>
            </a:extLst>
          </p:cNvPr>
          <p:cNvSpPr txBox="1"/>
          <p:nvPr/>
        </p:nvSpPr>
        <p:spPr>
          <a:xfrm>
            <a:off x="9643962" y="2447270"/>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78" name="Rectangle 30">
            <a:extLst>
              <a:ext uri="{FF2B5EF4-FFF2-40B4-BE49-F238E27FC236}">
                <a16:creationId xmlns:a16="http://schemas.microsoft.com/office/drawing/2014/main" id="{39F0284D-8F5F-4535-9BF8-53D349DBEEE4}"/>
              </a:ext>
            </a:extLst>
          </p:cNvPr>
          <p:cNvSpPr/>
          <p:nvPr/>
        </p:nvSpPr>
        <p:spPr>
          <a:xfrm>
            <a:off x="3207769" y="2409908"/>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79" name="Frame 17">
            <a:extLst>
              <a:ext uri="{FF2B5EF4-FFF2-40B4-BE49-F238E27FC236}">
                <a16:creationId xmlns:a16="http://schemas.microsoft.com/office/drawing/2014/main" id="{58F549A7-CA79-4040-A53E-7A761974095A}"/>
              </a:ext>
            </a:extLst>
          </p:cNvPr>
          <p:cNvSpPr/>
          <p:nvPr/>
        </p:nvSpPr>
        <p:spPr>
          <a:xfrm>
            <a:off x="1217613" y="2412090"/>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0" name="Rectangle 130">
            <a:extLst>
              <a:ext uri="{FF2B5EF4-FFF2-40B4-BE49-F238E27FC236}">
                <a16:creationId xmlns:a16="http://schemas.microsoft.com/office/drawing/2014/main" id="{7E715924-CF02-459E-B0F2-183E0AB7EAE7}"/>
              </a:ext>
            </a:extLst>
          </p:cNvPr>
          <p:cNvSpPr/>
          <p:nvPr/>
        </p:nvSpPr>
        <p:spPr>
          <a:xfrm>
            <a:off x="9153082" y="2415080"/>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1" name="Isosceles Triangle 8">
            <a:extLst>
              <a:ext uri="{FF2B5EF4-FFF2-40B4-BE49-F238E27FC236}">
                <a16:creationId xmlns:a16="http://schemas.microsoft.com/office/drawing/2014/main" id="{D2B20B8E-C01F-47EC-96BA-34512DE3F26C}"/>
              </a:ext>
            </a:extLst>
          </p:cNvPr>
          <p:cNvSpPr/>
          <p:nvPr/>
        </p:nvSpPr>
        <p:spPr>
          <a:xfrm rot="16200000">
            <a:off x="7174808" y="2397567"/>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2" name="Donut 39">
            <a:extLst>
              <a:ext uri="{FF2B5EF4-FFF2-40B4-BE49-F238E27FC236}">
                <a16:creationId xmlns:a16="http://schemas.microsoft.com/office/drawing/2014/main" id="{0295DA66-EC3F-4915-A891-BF6BC9115E09}"/>
              </a:ext>
            </a:extLst>
          </p:cNvPr>
          <p:cNvSpPr/>
          <p:nvPr/>
        </p:nvSpPr>
        <p:spPr>
          <a:xfrm>
            <a:off x="5156405" y="2389973"/>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0" name="TextBox 20">
            <a:extLst>
              <a:ext uri="{FF2B5EF4-FFF2-40B4-BE49-F238E27FC236}">
                <a16:creationId xmlns:a16="http://schemas.microsoft.com/office/drawing/2014/main" id="{413F3D5D-39D0-9BA4-8957-016431C427E1}"/>
              </a:ext>
            </a:extLst>
          </p:cNvPr>
          <p:cNvSpPr txBox="1"/>
          <p:nvPr/>
        </p:nvSpPr>
        <p:spPr>
          <a:xfrm>
            <a:off x="4864659" y="3278579"/>
            <a:ext cx="1616457" cy="1938992"/>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Open call for third party funding for training  and assistance </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Selection of 20-30 Tourism SME’s</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Matchmaking SME’s</a:t>
            </a: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34" name="CaixaDeTexto 33">
            <a:extLst>
              <a:ext uri="{FF2B5EF4-FFF2-40B4-BE49-F238E27FC236}">
                <a16:creationId xmlns:a16="http://schemas.microsoft.com/office/drawing/2014/main" id="{2E354B39-A556-CAF1-241E-A438413247E8}"/>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STRUCTURE</a:t>
            </a:r>
            <a:endParaRPr lang="pt-PT" sz="2400" dirty="0">
              <a:solidFill>
                <a:srgbClr val="149DDB"/>
              </a:solidFill>
            </a:endParaRPr>
          </a:p>
        </p:txBody>
      </p:sp>
      <p:sp>
        <p:nvSpPr>
          <p:cNvPr id="31" name="TextBox 55">
            <a:extLst>
              <a:ext uri="{FF2B5EF4-FFF2-40B4-BE49-F238E27FC236}">
                <a16:creationId xmlns:a16="http://schemas.microsoft.com/office/drawing/2014/main" id="{BA0A5A7D-1A53-6AFB-3DC9-4718C76D0818}"/>
              </a:ext>
            </a:extLst>
          </p:cNvPr>
          <p:cNvSpPr txBox="1"/>
          <p:nvPr/>
        </p:nvSpPr>
        <p:spPr>
          <a:xfrm>
            <a:off x="3749507" y="2338806"/>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10447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28">
            <a:extLst>
              <a:ext uri="{FF2B5EF4-FFF2-40B4-BE49-F238E27FC236}">
                <a16:creationId xmlns:a16="http://schemas.microsoft.com/office/drawing/2014/main" id="{37121E49-502D-465E-B544-7B4466E8CAF8}"/>
              </a:ext>
            </a:extLst>
          </p:cNvPr>
          <p:cNvGrpSpPr/>
          <p:nvPr/>
        </p:nvGrpSpPr>
        <p:grpSpPr>
          <a:xfrm>
            <a:off x="951292" y="2057706"/>
            <a:ext cx="1923380" cy="1010203"/>
            <a:chOff x="721754" y="3414556"/>
            <a:chExt cx="1923380" cy="1010203"/>
          </a:xfrm>
          <a:solidFill>
            <a:schemeClr val="bg2"/>
          </a:solidFill>
        </p:grpSpPr>
        <p:sp>
          <p:nvSpPr>
            <p:cNvPr id="44" name="Oval 26">
              <a:extLst>
                <a:ext uri="{FF2B5EF4-FFF2-40B4-BE49-F238E27FC236}">
                  <a16:creationId xmlns:a16="http://schemas.microsoft.com/office/drawing/2014/main" id="{4C95BF9D-0313-466A-9E32-9E1E241AB664}"/>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5" name="Oval 44">
              <a:extLst>
                <a:ext uri="{FF2B5EF4-FFF2-40B4-BE49-F238E27FC236}">
                  <a16:creationId xmlns:a16="http://schemas.microsoft.com/office/drawing/2014/main" id="{04FD7F50-EF99-4B97-8B5B-92E282B796AF}"/>
                </a:ext>
              </a:extLst>
            </p:cNvPr>
            <p:cNvSpPr/>
            <p:nvPr/>
          </p:nvSpPr>
          <p:spPr>
            <a:xfrm>
              <a:off x="804223" y="3577657"/>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6" name="그룹 29">
            <a:extLst>
              <a:ext uri="{FF2B5EF4-FFF2-40B4-BE49-F238E27FC236}">
                <a16:creationId xmlns:a16="http://schemas.microsoft.com/office/drawing/2014/main" id="{37FB55E5-0965-4130-ABEF-235F31B4A9D4}"/>
              </a:ext>
            </a:extLst>
          </p:cNvPr>
          <p:cNvGrpSpPr/>
          <p:nvPr/>
        </p:nvGrpSpPr>
        <p:grpSpPr>
          <a:xfrm>
            <a:off x="2935492" y="2057706"/>
            <a:ext cx="1923380" cy="1010203"/>
            <a:chOff x="2654071" y="3402360"/>
            <a:chExt cx="1923380" cy="1010203"/>
          </a:xfrm>
          <a:solidFill>
            <a:schemeClr val="bg2"/>
          </a:solidFill>
        </p:grpSpPr>
        <p:sp>
          <p:nvSpPr>
            <p:cNvPr id="47" name="Oval 26">
              <a:extLst>
                <a:ext uri="{FF2B5EF4-FFF2-40B4-BE49-F238E27FC236}">
                  <a16:creationId xmlns:a16="http://schemas.microsoft.com/office/drawing/2014/main" id="{7401B149-7644-4E35-AA57-DE30B1058329}"/>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8" name="Oval 47">
              <a:extLst>
                <a:ext uri="{FF2B5EF4-FFF2-40B4-BE49-F238E27FC236}">
                  <a16:creationId xmlns:a16="http://schemas.microsoft.com/office/drawing/2014/main" id="{8F0BC5B7-D13D-4176-8DCD-85277E2D762C}"/>
                </a:ext>
              </a:extLst>
            </p:cNvPr>
            <p:cNvSpPr/>
            <p:nvPr/>
          </p:nvSpPr>
          <p:spPr>
            <a:xfrm>
              <a:off x="2723267" y="3565461"/>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4919692" y="2057706"/>
            <a:ext cx="1923380" cy="1010203"/>
            <a:chOff x="4586388" y="3390164"/>
            <a:chExt cx="1923380" cy="1010203"/>
          </a:xfrm>
          <a:solidFill>
            <a:schemeClr val="bg2"/>
          </a:solidFill>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FD5BDE31-C090-4275-9053-BD40EECE12F6}"/>
              </a:ext>
            </a:extLst>
          </p:cNvPr>
          <p:cNvSpPr txBox="1"/>
          <p:nvPr/>
        </p:nvSpPr>
        <p:spPr>
          <a:xfrm>
            <a:off x="1707164" y="2378020"/>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5A36CA28-8A23-462D-8959-E0D4037A6980}"/>
              </a:ext>
            </a:extLst>
          </p:cNvPr>
          <p:cNvSpPr txBox="1"/>
          <p:nvPr/>
        </p:nvSpPr>
        <p:spPr>
          <a:xfrm>
            <a:off x="5675564" y="2447271"/>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6BE442DC-05F1-40C2-B6B6-F2C95F6EB292}"/>
              </a:ext>
            </a:extLst>
          </p:cNvPr>
          <p:cNvSpPr txBox="1"/>
          <p:nvPr/>
        </p:nvSpPr>
        <p:spPr>
          <a:xfrm>
            <a:off x="6973087" y="1569801"/>
            <a:ext cx="4021147" cy="276999"/>
          </a:xfrm>
          <a:prstGeom prst="rect">
            <a:avLst/>
          </a:prstGeom>
          <a:solidFill>
            <a:srgbClr val="7030A0"/>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862681" y="1570037"/>
            <a:ext cx="6041209" cy="276999"/>
          </a:xfrm>
          <a:prstGeom prst="rect">
            <a:avLst/>
          </a:prstGeom>
          <a:solidFill>
            <a:schemeClr val="bg2"/>
          </a:solidFill>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grpSp>
        <p:nvGrpSpPr>
          <p:cNvPr id="71" name="그룹 37">
            <a:extLst>
              <a:ext uri="{FF2B5EF4-FFF2-40B4-BE49-F238E27FC236}">
                <a16:creationId xmlns:a16="http://schemas.microsoft.com/office/drawing/2014/main" id="{A7B0712F-586A-4EC0-A4AA-9AE5ADCF2574}"/>
              </a:ext>
            </a:extLst>
          </p:cNvPr>
          <p:cNvGrpSpPr/>
          <p:nvPr/>
        </p:nvGrpSpPr>
        <p:grpSpPr>
          <a:xfrm>
            <a:off x="8888090" y="2057706"/>
            <a:ext cx="1923380" cy="1010203"/>
            <a:chOff x="4586388" y="3390164"/>
            <a:chExt cx="1923380" cy="1010203"/>
          </a:xfrm>
          <a:solidFill>
            <a:schemeClr val="bg2"/>
          </a:solidFill>
        </p:grpSpPr>
        <p:sp>
          <p:nvSpPr>
            <p:cNvPr id="72" name="Oval 26">
              <a:extLst>
                <a:ext uri="{FF2B5EF4-FFF2-40B4-BE49-F238E27FC236}">
                  <a16:creationId xmlns:a16="http://schemas.microsoft.com/office/drawing/2014/main" id="{0D9CCDCB-3EE8-4C9D-9264-1F442F8A8C4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73" name="Oval 9">
              <a:extLst>
                <a:ext uri="{FF2B5EF4-FFF2-40B4-BE49-F238E27FC236}">
                  <a16:creationId xmlns:a16="http://schemas.microsoft.com/office/drawing/2014/main" id="{9C847472-CAAA-4275-86A9-04BA881B6704}"/>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74" name="TextBox 73">
            <a:extLst>
              <a:ext uri="{FF2B5EF4-FFF2-40B4-BE49-F238E27FC236}">
                <a16:creationId xmlns:a16="http://schemas.microsoft.com/office/drawing/2014/main" id="{8D398AC9-6802-48AA-9FDA-735B594F43C3}"/>
              </a:ext>
            </a:extLst>
          </p:cNvPr>
          <p:cNvSpPr txBox="1"/>
          <p:nvPr/>
        </p:nvSpPr>
        <p:spPr>
          <a:xfrm>
            <a:off x="9643962" y="2447270"/>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78" name="Rectangle 30">
            <a:extLst>
              <a:ext uri="{FF2B5EF4-FFF2-40B4-BE49-F238E27FC236}">
                <a16:creationId xmlns:a16="http://schemas.microsoft.com/office/drawing/2014/main" id="{39F0284D-8F5F-4535-9BF8-53D349DBEEE4}"/>
              </a:ext>
            </a:extLst>
          </p:cNvPr>
          <p:cNvSpPr/>
          <p:nvPr/>
        </p:nvSpPr>
        <p:spPr>
          <a:xfrm>
            <a:off x="3207769" y="2409908"/>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79" name="Frame 17">
            <a:extLst>
              <a:ext uri="{FF2B5EF4-FFF2-40B4-BE49-F238E27FC236}">
                <a16:creationId xmlns:a16="http://schemas.microsoft.com/office/drawing/2014/main" id="{58F549A7-CA79-4040-A53E-7A761974095A}"/>
              </a:ext>
            </a:extLst>
          </p:cNvPr>
          <p:cNvSpPr/>
          <p:nvPr/>
        </p:nvSpPr>
        <p:spPr>
          <a:xfrm>
            <a:off x="1217613" y="2412090"/>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0" name="Rectangle 130">
            <a:extLst>
              <a:ext uri="{FF2B5EF4-FFF2-40B4-BE49-F238E27FC236}">
                <a16:creationId xmlns:a16="http://schemas.microsoft.com/office/drawing/2014/main" id="{7E715924-CF02-459E-B0F2-183E0AB7EAE7}"/>
              </a:ext>
            </a:extLst>
          </p:cNvPr>
          <p:cNvSpPr/>
          <p:nvPr/>
        </p:nvSpPr>
        <p:spPr>
          <a:xfrm>
            <a:off x="9153082" y="2415080"/>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1" name="Isosceles Triangle 8">
            <a:extLst>
              <a:ext uri="{FF2B5EF4-FFF2-40B4-BE49-F238E27FC236}">
                <a16:creationId xmlns:a16="http://schemas.microsoft.com/office/drawing/2014/main" id="{D2B20B8E-C01F-47EC-96BA-34512DE3F26C}"/>
              </a:ext>
            </a:extLst>
          </p:cNvPr>
          <p:cNvSpPr/>
          <p:nvPr/>
        </p:nvSpPr>
        <p:spPr>
          <a:xfrm rot="16200000">
            <a:off x="7174808" y="2397567"/>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2" name="Donut 39">
            <a:extLst>
              <a:ext uri="{FF2B5EF4-FFF2-40B4-BE49-F238E27FC236}">
                <a16:creationId xmlns:a16="http://schemas.microsoft.com/office/drawing/2014/main" id="{0295DA66-EC3F-4915-A891-BF6BC9115E09}"/>
              </a:ext>
            </a:extLst>
          </p:cNvPr>
          <p:cNvSpPr/>
          <p:nvPr/>
        </p:nvSpPr>
        <p:spPr>
          <a:xfrm>
            <a:off x="5156405" y="2389973"/>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grpSp>
        <p:nvGrpSpPr>
          <p:cNvPr id="34" name="그룹 32">
            <a:extLst>
              <a:ext uri="{FF2B5EF4-FFF2-40B4-BE49-F238E27FC236}">
                <a16:creationId xmlns:a16="http://schemas.microsoft.com/office/drawing/2014/main" id="{E241E073-E412-0F9A-74A1-0FCD9A2BE203}"/>
              </a:ext>
            </a:extLst>
          </p:cNvPr>
          <p:cNvGrpSpPr/>
          <p:nvPr/>
        </p:nvGrpSpPr>
        <p:grpSpPr>
          <a:xfrm>
            <a:off x="6903890" y="2057706"/>
            <a:ext cx="1923380" cy="1010203"/>
            <a:chOff x="6518705" y="3377968"/>
            <a:chExt cx="1923380" cy="1010203"/>
          </a:xfrm>
        </p:grpSpPr>
        <p:sp>
          <p:nvSpPr>
            <p:cNvPr id="35" name="Oval 26">
              <a:extLst>
                <a:ext uri="{FF2B5EF4-FFF2-40B4-BE49-F238E27FC236}">
                  <a16:creationId xmlns:a16="http://schemas.microsoft.com/office/drawing/2014/main" id="{8B577BDF-B1DC-36CB-B2C5-926509A6874C}"/>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36" name="Oval 35">
              <a:extLst>
                <a:ext uri="{FF2B5EF4-FFF2-40B4-BE49-F238E27FC236}">
                  <a16:creationId xmlns:a16="http://schemas.microsoft.com/office/drawing/2014/main" id="{4CDF5125-9992-56FE-7854-4B68D0251BFF}"/>
                </a:ext>
              </a:extLst>
            </p:cNvPr>
            <p:cNvSpPr/>
            <p:nvPr/>
          </p:nvSpPr>
          <p:spPr>
            <a:xfrm>
              <a:off x="6587901" y="3541069"/>
              <a:ext cx="684000" cy="684000"/>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37" name="TextBox 57">
            <a:extLst>
              <a:ext uri="{FF2B5EF4-FFF2-40B4-BE49-F238E27FC236}">
                <a16:creationId xmlns:a16="http://schemas.microsoft.com/office/drawing/2014/main" id="{85B03154-04FD-8FD7-B4DE-C6A6BB06E485}"/>
              </a:ext>
            </a:extLst>
          </p:cNvPr>
          <p:cNvSpPr txBox="1"/>
          <p:nvPr/>
        </p:nvSpPr>
        <p:spPr>
          <a:xfrm>
            <a:off x="7660875" y="2363579"/>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38" name="Isosceles Triangle 8">
            <a:extLst>
              <a:ext uri="{FF2B5EF4-FFF2-40B4-BE49-F238E27FC236}">
                <a16:creationId xmlns:a16="http://schemas.microsoft.com/office/drawing/2014/main" id="{C039F726-AF99-2264-72EB-79CEEC9C57EA}"/>
              </a:ext>
            </a:extLst>
          </p:cNvPr>
          <p:cNvSpPr/>
          <p:nvPr/>
        </p:nvSpPr>
        <p:spPr>
          <a:xfrm rot="16200000">
            <a:off x="7175921" y="2383125"/>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9" name="TextBox 20">
            <a:extLst>
              <a:ext uri="{FF2B5EF4-FFF2-40B4-BE49-F238E27FC236}">
                <a16:creationId xmlns:a16="http://schemas.microsoft.com/office/drawing/2014/main" id="{219A8D29-F6CC-D177-57E6-93353F3ACF10}"/>
              </a:ext>
            </a:extLst>
          </p:cNvPr>
          <p:cNvSpPr txBox="1"/>
          <p:nvPr/>
        </p:nvSpPr>
        <p:spPr>
          <a:xfrm>
            <a:off x="6903890" y="3278579"/>
            <a:ext cx="1616457" cy="1015663"/>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Co-development of solutions</a:t>
            </a:r>
          </a:p>
          <a:p>
            <a:pPr marL="171450" indent="-171450">
              <a:buFont typeface="Arial" panose="020B0604020202020204" pitchFamily="34" charset="0"/>
              <a:buChar char="•"/>
            </a:pPr>
            <a:endParaRPr lang="en-US" altLang="ko-KR" sz="1200" dirty="0">
              <a:solidFill>
                <a:schemeClr val="tx1">
                  <a:lumMod val="75000"/>
                  <a:lumOff val="25000"/>
                </a:schemeClr>
              </a:solidFill>
              <a:cs typeface="Arial" pitchFamily="34" charset="0"/>
            </a:endParaRPr>
          </a:p>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Follow up </a:t>
            </a: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42" name="CaixaDeTexto 41">
            <a:extLst>
              <a:ext uri="{FF2B5EF4-FFF2-40B4-BE49-F238E27FC236}">
                <a16:creationId xmlns:a16="http://schemas.microsoft.com/office/drawing/2014/main" id="{260D30BE-1D00-BEF6-D9A9-97DF9598A8D1}"/>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STRUCTURE</a:t>
            </a:r>
            <a:endParaRPr lang="pt-PT" sz="2400" dirty="0">
              <a:solidFill>
                <a:srgbClr val="149DDB"/>
              </a:solidFill>
            </a:endParaRPr>
          </a:p>
        </p:txBody>
      </p:sp>
      <p:sp>
        <p:nvSpPr>
          <p:cNvPr id="32" name="TextBox 55">
            <a:extLst>
              <a:ext uri="{FF2B5EF4-FFF2-40B4-BE49-F238E27FC236}">
                <a16:creationId xmlns:a16="http://schemas.microsoft.com/office/drawing/2014/main" id="{1CFF16B5-49EE-0108-2F84-A266D6A093D3}"/>
              </a:ext>
            </a:extLst>
          </p:cNvPr>
          <p:cNvSpPr txBox="1"/>
          <p:nvPr/>
        </p:nvSpPr>
        <p:spPr>
          <a:xfrm>
            <a:off x="3749506" y="2338806"/>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66777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votel's Web 3.0 hotel experience now includes a new innovative offer:  PLAY, the interactive table | Accor – Newsroom">
            <a:extLst>
              <a:ext uri="{FF2B5EF4-FFF2-40B4-BE49-F238E27FC236}">
                <a16:creationId xmlns:a16="http://schemas.microsoft.com/office/drawing/2014/main" id="{D9D51FD8-3D52-D064-2C3F-E4266E58F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17" y="2723534"/>
            <a:ext cx="4485451" cy="2684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23A98-8698-4BB8-96C7-CBC49B13DC92}"/>
              </a:ext>
            </a:extLst>
          </p:cNvPr>
          <p:cNvSpPr txBox="1"/>
          <p:nvPr/>
        </p:nvSpPr>
        <p:spPr>
          <a:xfrm>
            <a:off x="6716996" y="2533359"/>
            <a:ext cx="4295133" cy="4247317"/>
          </a:xfrm>
          <a:prstGeom prst="rect">
            <a:avLst/>
          </a:prstGeom>
          <a:noFill/>
        </p:spPr>
        <p:txBody>
          <a:bodyPr wrap="square" rtlCol="0">
            <a:spAutoFit/>
          </a:bodyPr>
          <a:lstStyle/>
          <a:p>
            <a:pPr algn="just"/>
            <a:r>
              <a:rPr lang="en-US" dirty="0">
                <a:solidFill>
                  <a:srgbClr val="000000"/>
                </a:solidFill>
              </a:rPr>
              <a:t>The co-development phase will aim at working together between companies and</a:t>
            </a:r>
            <a:br>
              <a:rPr lang="en-US" dirty="0">
                <a:solidFill>
                  <a:srgbClr val="000000"/>
                </a:solidFill>
              </a:rPr>
            </a:br>
            <a:r>
              <a:rPr lang="en-US" dirty="0">
                <a:solidFill>
                  <a:srgbClr val="000000"/>
                </a:solidFill>
              </a:rPr>
              <a:t>startups so that the latest ones implement innovative solutions that will improve</a:t>
            </a:r>
            <a:br>
              <a:rPr lang="en-US" dirty="0">
                <a:solidFill>
                  <a:srgbClr val="000000"/>
                </a:solidFill>
              </a:rPr>
            </a:br>
            <a:r>
              <a:rPr lang="en-US" dirty="0">
                <a:solidFill>
                  <a:srgbClr val="000000"/>
                </a:solidFill>
              </a:rPr>
              <a:t>results of the first ones.</a:t>
            </a:r>
            <a:br>
              <a:rPr lang="en-US" dirty="0">
                <a:solidFill>
                  <a:srgbClr val="000000"/>
                </a:solidFill>
              </a:rPr>
            </a:br>
            <a:endParaRPr lang="en-US" dirty="0">
              <a:solidFill>
                <a:srgbClr val="000000"/>
              </a:solidFill>
            </a:endParaRPr>
          </a:p>
          <a:p>
            <a:pPr algn="just"/>
            <a:r>
              <a:rPr lang="en-US" dirty="0">
                <a:solidFill>
                  <a:srgbClr val="000000"/>
                </a:solidFill>
              </a:rPr>
              <a:t>This phase of the </a:t>
            </a:r>
            <a:r>
              <a:rPr lang="en-US" dirty="0" err="1">
                <a:solidFill>
                  <a:srgbClr val="000000"/>
                </a:solidFill>
              </a:rPr>
              <a:t>programme</a:t>
            </a:r>
            <a:r>
              <a:rPr lang="en-US" dirty="0">
                <a:solidFill>
                  <a:srgbClr val="000000"/>
                </a:solidFill>
              </a:rPr>
              <a:t> will consist of three complementary parts that will accompany the progress of the</a:t>
            </a:r>
            <a:br>
              <a:rPr lang="en-US" dirty="0">
                <a:solidFill>
                  <a:srgbClr val="000000"/>
                </a:solidFill>
              </a:rPr>
            </a:br>
            <a:r>
              <a:rPr lang="en-US" dirty="0">
                <a:solidFill>
                  <a:srgbClr val="000000"/>
                </a:solidFill>
              </a:rPr>
              <a:t>pilot projects: </a:t>
            </a:r>
          </a:p>
          <a:p>
            <a:pPr marL="285750" indent="-285750" algn="just">
              <a:buFont typeface="Arial" panose="020B0604020202020204" pitchFamily="34" charset="0"/>
              <a:buChar char="•"/>
            </a:pPr>
            <a:r>
              <a:rPr lang="en-US" dirty="0">
                <a:solidFill>
                  <a:srgbClr val="000000"/>
                </a:solidFill>
              </a:rPr>
              <a:t>Matchmaking</a:t>
            </a:r>
          </a:p>
          <a:p>
            <a:pPr marL="285750" indent="-285750" algn="just">
              <a:buFont typeface="Arial" panose="020B0604020202020204" pitchFamily="34" charset="0"/>
              <a:buChar char="•"/>
            </a:pPr>
            <a:r>
              <a:rPr lang="en-US" dirty="0">
                <a:solidFill>
                  <a:srgbClr val="000000"/>
                </a:solidFill>
              </a:rPr>
              <a:t>Problem vs Solution</a:t>
            </a:r>
          </a:p>
          <a:p>
            <a:pPr marL="285750" indent="-285750" algn="just">
              <a:buFont typeface="Arial" panose="020B0604020202020204" pitchFamily="34" charset="0"/>
              <a:buChar char="•"/>
            </a:pPr>
            <a:r>
              <a:rPr lang="en-US" dirty="0">
                <a:solidFill>
                  <a:srgbClr val="000000"/>
                </a:solidFill>
              </a:rPr>
              <a:t>Pilot</a:t>
            </a:r>
          </a:p>
          <a:p>
            <a:pPr algn="just"/>
            <a:r>
              <a:rPr lang="en-US" dirty="0">
                <a:solidFill>
                  <a:srgbClr val="000000"/>
                </a:solidFill>
                <a:latin typeface="OpenSans-Regular"/>
              </a:rPr>
              <a:t>
</a:t>
            </a:r>
            <a:endParaRPr lang="en-US" altLang="ko-KR"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F17AF49A-5E91-4A84-840B-7F0B35E7AC29}"/>
              </a:ext>
            </a:extLst>
          </p:cNvPr>
          <p:cNvSpPr txBox="1"/>
          <p:nvPr/>
        </p:nvSpPr>
        <p:spPr>
          <a:xfrm>
            <a:off x="6716996" y="1480019"/>
            <a:ext cx="4627741" cy="542584"/>
          </a:xfrm>
          <a:prstGeom prst="rect">
            <a:avLst/>
          </a:prstGeom>
          <a:noFill/>
        </p:spPr>
        <p:txBody>
          <a:bodyPr wrap="square" rtlCol="0">
            <a:spAutoFit/>
          </a:bodyPr>
          <a:lstStyle/>
          <a:p>
            <a:pPr>
              <a:lnSpc>
                <a:spcPct val="110000"/>
              </a:lnSpc>
            </a:pPr>
            <a:r>
              <a:rPr lang="en-US" altLang="ko-KR" sz="2800" b="1" dirty="0">
                <a:solidFill>
                  <a:schemeClr val="tx1">
                    <a:lumMod val="75000"/>
                    <a:lumOff val="25000"/>
                  </a:schemeClr>
                </a:solidFill>
                <a:cs typeface="Arial" pitchFamily="34" charset="0"/>
              </a:rPr>
              <a:t>Pilots Co-development </a:t>
            </a:r>
          </a:p>
        </p:txBody>
      </p:sp>
      <p:pic>
        <p:nvPicPr>
          <p:cNvPr id="1028" name="Picture 4" descr="Laptop PNG, Laptop Transparent Background - FreeIconsPNG">
            <a:extLst>
              <a:ext uri="{FF2B5EF4-FFF2-40B4-BE49-F238E27FC236}">
                <a16:creationId xmlns:a16="http://schemas.microsoft.com/office/drawing/2014/main" id="{6CBFA603-9F9A-97CC-4B5E-CDBE7574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65" y="2475791"/>
            <a:ext cx="5667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6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28">
            <a:extLst>
              <a:ext uri="{FF2B5EF4-FFF2-40B4-BE49-F238E27FC236}">
                <a16:creationId xmlns:a16="http://schemas.microsoft.com/office/drawing/2014/main" id="{37121E49-502D-465E-B544-7B4466E8CAF8}"/>
              </a:ext>
            </a:extLst>
          </p:cNvPr>
          <p:cNvGrpSpPr/>
          <p:nvPr/>
        </p:nvGrpSpPr>
        <p:grpSpPr>
          <a:xfrm>
            <a:off x="951292" y="2057706"/>
            <a:ext cx="1923380" cy="1010203"/>
            <a:chOff x="721754" y="3414556"/>
            <a:chExt cx="1923380" cy="1010203"/>
          </a:xfrm>
          <a:solidFill>
            <a:schemeClr val="bg2"/>
          </a:solidFill>
        </p:grpSpPr>
        <p:sp>
          <p:nvSpPr>
            <p:cNvPr id="44" name="Oval 26">
              <a:extLst>
                <a:ext uri="{FF2B5EF4-FFF2-40B4-BE49-F238E27FC236}">
                  <a16:creationId xmlns:a16="http://schemas.microsoft.com/office/drawing/2014/main" id="{4C95BF9D-0313-466A-9E32-9E1E241AB664}"/>
                </a:ext>
              </a:extLst>
            </p:cNvPr>
            <p:cNvSpPr/>
            <p:nvPr/>
          </p:nvSpPr>
          <p:spPr>
            <a:xfrm>
              <a:off x="721754" y="3414556"/>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5" name="Oval 44">
              <a:extLst>
                <a:ext uri="{FF2B5EF4-FFF2-40B4-BE49-F238E27FC236}">
                  <a16:creationId xmlns:a16="http://schemas.microsoft.com/office/drawing/2014/main" id="{04FD7F50-EF99-4B97-8B5B-92E282B796AF}"/>
                </a:ext>
              </a:extLst>
            </p:cNvPr>
            <p:cNvSpPr/>
            <p:nvPr/>
          </p:nvSpPr>
          <p:spPr>
            <a:xfrm>
              <a:off x="804223" y="3577657"/>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6" name="그룹 29">
            <a:extLst>
              <a:ext uri="{FF2B5EF4-FFF2-40B4-BE49-F238E27FC236}">
                <a16:creationId xmlns:a16="http://schemas.microsoft.com/office/drawing/2014/main" id="{37FB55E5-0965-4130-ABEF-235F31B4A9D4}"/>
              </a:ext>
            </a:extLst>
          </p:cNvPr>
          <p:cNvGrpSpPr/>
          <p:nvPr/>
        </p:nvGrpSpPr>
        <p:grpSpPr>
          <a:xfrm>
            <a:off x="2935492" y="2057706"/>
            <a:ext cx="1923380" cy="1010203"/>
            <a:chOff x="2654071" y="3402360"/>
            <a:chExt cx="1923380" cy="1010203"/>
          </a:xfrm>
          <a:solidFill>
            <a:schemeClr val="bg2"/>
          </a:solidFill>
        </p:grpSpPr>
        <p:sp>
          <p:nvSpPr>
            <p:cNvPr id="47" name="Oval 26">
              <a:extLst>
                <a:ext uri="{FF2B5EF4-FFF2-40B4-BE49-F238E27FC236}">
                  <a16:creationId xmlns:a16="http://schemas.microsoft.com/office/drawing/2014/main" id="{7401B149-7644-4E35-AA57-DE30B1058329}"/>
                </a:ext>
              </a:extLst>
            </p:cNvPr>
            <p:cNvSpPr/>
            <p:nvPr/>
          </p:nvSpPr>
          <p:spPr>
            <a:xfrm>
              <a:off x="2654071" y="3402360"/>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48" name="Oval 47">
              <a:extLst>
                <a:ext uri="{FF2B5EF4-FFF2-40B4-BE49-F238E27FC236}">
                  <a16:creationId xmlns:a16="http://schemas.microsoft.com/office/drawing/2014/main" id="{8F0BC5B7-D13D-4176-8DCD-85277E2D762C}"/>
                </a:ext>
              </a:extLst>
            </p:cNvPr>
            <p:cNvSpPr/>
            <p:nvPr/>
          </p:nvSpPr>
          <p:spPr>
            <a:xfrm>
              <a:off x="2723267" y="3565461"/>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49" name="그룹 31">
            <a:extLst>
              <a:ext uri="{FF2B5EF4-FFF2-40B4-BE49-F238E27FC236}">
                <a16:creationId xmlns:a16="http://schemas.microsoft.com/office/drawing/2014/main" id="{6A268A89-30BF-45D0-AB91-625D61693BFF}"/>
              </a:ext>
            </a:extLst>
          </p:cNvPr>
          <p:cNvGrpSpPr/>
          <p:nvPr/>
        </p:nvGrpSpPr>
        <p:grpSpPr>
          <a:xfrm>
            <a:off x="4919692" y="2057706"/>
            <a:ext cx="1923380" cy="1010203"/>
            <a:chOff x="4586388" y="3390164"/>
            <a:chExt cx="1923380" cy="1010203"/>
          </a:xfrm>
          <a:solidFill>
            <a:schemeClr val="bg2"/>
          </a:solidFill>
        </p:grpSpPr>
        <p:sp>
          <p:nvSpPr>
            <p:cNvPr id="50" name="Oval 26">
              <a:extLst>
                <a:ext uri="{FF2B5EF4-FFF2-40B4-BE49-F238E27FC236}">
                  <a16:creationId xmlns:a16="http://schemas.microsoft.com/office/drawing/2014/main" id="{05DEC28E-E86F-4200-A0A2-2A9FE37202B5}"/>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1" name="Oval 50">
              <a:extLst>
                <a:ext uri="{FF2B5EF4-FFF2-40B4-BE49-F238E27FC236}">
                  <a16:creationId xmlns:a16="http://schemas.microsoft.com/office/drawing/2014/main" id="{7FC9A5D9-11F1-4BE4-A805-6B20275AD423}"/>
                </a:ext>
              </a:extLst>
            </p:cNvPr>
            <p:cNvSpPr/>
            <p:nvPr/>
          </p:nvSpPr>
          <p:spPr>
            <a:xfrm>
              <a:off x="4655584" y="3553265"/>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5" name="TextBox 54">
            <a:extLst>
              <a:ext uri="{FF2B5EF4-FFF2-40B4-BE49-F238E27FC236}">
                <a16:creationId xmlns:a16="http://schemas.microsoft.com/office/drawing/2014/main" id="{FD5BDE31-C090-4275-9053-BD40EECE12F6}"/>
              </a:ext>
            </a:extLst>
          </p:cNvPr>
          <p:cNvSpPr txBox="1"/>
          <p:nvPr/>
        </p:nvSpPr>
        <p:spPr>
          <a:xfrm>
            <a:off x="1707164" y="2378020"/>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Planning &amp; Communication</a:t>
            </a:r>
            <a:endParaRPr lang="ko-KR" altLang="en-US" sz="9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5A36CA28-8A23-462D-8959-E0D4037A6980}"/>
              </a:ext>
            </a:extLst>
          </p:cNvPr>
          <p:cNvSpPr txBox="1"/>
          <p:nvPr/>
        </p:nvSpPr>
        <p:spPr>
          <a:xfrm>
            <a:off x="5675564" y="2447271"/>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SME’s Scouting</a:t>
            </a:r>
            <a:endParaRPr lang="ko-KR" altLang="en-US" sz="900"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6BE442DC-05F1-40C2-B6B6-F2C95F6EB292}"/>
              </a:ext>
            </a:extLst>
          </p:cNvPr>
          <p:cNvSpPr txBox="1"/>
          <p:nvPr/>
        </p:nvSpPr>
        <p:spPr>
          <a:xfrm>
            <a:off x="6973087" y="1569801"/>
            <a:ext cx="4021147" cy="276999"/>
          </a:xfrm>
          <a:prstGeom prst="rect">
            <a:avLst/>
          </a:prstGeom>
          <a:solidFill>
            <a:srgbClr val="7030A0"/>
          </a:solidFill>
        </p:spPr>
        <p:txBody>
          <a:bodyPr wrap="square" rtlCol="0">
            <a:spAutoFit/>
          </a:bodyPr>
          <a:lstStyle/>
          <a:p>
            <a:pPr algn="ctr"/>
            <a:r>
              <a:rPr lang="en-US" altLang="ko-KR" sz="1200" b="1" dirty="0">
                <a:solidFill>
                  <a:schemeClr val="bg1"/>
                </a:solidFill>
                <a:cs typeface="Arial" pitchFamily="34" charset="0"/>
              </a:rPr>
              <a:t>Execution</a:t>
            </a:r>
            <a:endParaRPr lang="ko-KR" altLang="en-US" sz="1200" b="1" dirty="0">
              <a:solidFill>
                <a:schemeClr val="bg1"/>
              </a:solidFill>
              <a:cs typeface="Arial" pitchFamily="34" charset="0"/>
            </a:endParaRPr>
          </a:p>
        </p:txBody>
      </p:sp>
      <p:sp>
        <p:nvSpPr>
          <p:cNvPr id="66" name="TextBox 65">
            <a:extLst>
              <a:ext uri="{FF2B5EF4-FFF2-40B4-BE49-F238E27FC236}">
                <a16:creationId xmlns:a16="http://schemas.microsoft.com/office/drawing/2014/main" id="{3D442762-F01B-43DF-82DE-A85A44EE3F45}"/>
              </a:ext>
            </a:extLst>
          </p:cNvPr>
          <p:cNvSpPr txBox="1"/>
          <p:nvPr/>
        </p:nvSpPr>
        <p:spPr>
          <a:xfrm>
            <a:off x="862681" y="1570037"/>
            <a:ext cx="6041209" cy="276999"/>
          </a:xfrm>
          <a:prstGeom prst="rect">
            <a:avLst/>
          </a:prstGeom>
          <a:solidFill>
            <a:schemeClr val="bg2"/>
          </a:solidFill>
          <a:ln>
            <a:solidFill>
              <a:schemeClr val="bg2"/>
            </a:solidFill>
          </a:ln>
        </p:spPr>
        <p:txBody>
          <a:bodyPr wrap="square" rtlCol="0">
            <a:spAutoFit/>
          </a:bodyPr>
          <a:lstStyle/>
          <a:p>
            <a:pPr algn="ctr"/>
            <a:r>
              <a:rPr lang="en-US" altLang="ko-KR" sz="1200" b="1" dirty="0">
                <a:solidFill>
                  <a:schemeClr val="bg1"/>
                </a:solidFill>
                <a:cs typeface="Arial" pitchFamily="34" charset="0"/>
              </a:rPr>
              <a:t>Preparation</a:t>
            </a:r>
            <a:endParaRPr lang="ko-KR" altLang="en-US" sz="1200" b="1" dirty="0">
              <a:solidFill>
                <a:schemeClr val="bg1"/>
              </a:solidFill>
              <a:cs typeface="Arial" pitchFamily="34" charset="0"/>
            </a:endParaRPr>
          </a:p>
        </p:txBody>
      </p:sp>
      <p:sp>
        <p:nvSpPr>
          <p:cNvPr id="78" name="Rectangle 30">
            <a:extLst>
              <a:ext uri="{FF2B5EF4-FFF2-40B4-BE49-F238E27FC236}">
                <a16:creationId xmlns:a16="http://schemas.microsoft.com/office/drawing/2014/main" id="{39F0284D-8F5F-4535-9BF8-53D349DBEEE4}"/>
              </a:ext>
            </a:extLst>
          </p:cNvPr>
          <p:cNvSpPr/>
          <p:nvPr/>
        </p:nvSpPr>
        <p:spPr>
          <a:xfrm>
            <a:off x="3207769" y="2409908"/>
            <a:ext cx="282045" cy="2812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79" name="Frame 17">
            <a:extLst>
              <a:ext uri="{FF2B5EF4-FFF2-40B4-BE49-F238E27FC236}">
                <a16:creationId xmlns:a16="http://schemas.microsoft.com/office/drawing/2014/main" id="{58F549A7-CA79-4040-A53E-7A761974095A}"/>
              </a:ext>
            </a:extLst>
          </p:cNvPr>
          <p:cNvSpPr/>
          <p:nvPr/>
        </p:nvSpPr>
        <p:spPr>
          <a:xfrm>
            <a:off x="1217613" y="2412090"/>
            <a:ext cx="308556" cy="30855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81" name="Isosceles Triangle 8">
            <a:extLst>
              <a:ext uri="{FF2B5EF4-FFF2-40B4-BE49-F238E27FC236}">
                <a16:creationId xmlns:a16="http://schemas.microsoft.com/office/drawing/2014/main" id="{D2B20B8E-C01F-47EC-96BA-34512DE3F26C}"/>
              </a:ext>
            </a:extLst>
          </p:cNvPr>
          <p:cNvSpPr/>
          <p:nvPr/>
        </p:nvSpPr>
        <p:spPr>
          <a:xfrm rot="16200000">
            <a:off x="7174808" y="2397567"/>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82" name="Donut 39">
            <a:extLst>
              <a:ext uri="{FF2B5EF4-FFF2-40B4-BE49-F238E27FC236}">
                <a16:creationId xmlns:a16="http://schemas.microsoft.com/office/drawing/2014/main" id="{0295DA66-EC3F-4915-A891-BF6BC9115E09}"/>
              </a:ext>
            </a:extLst>
          </p:cNvPr>
          <p:cNvSpPr/>
          <p:nvPr/>
        </p:nvSpPr>
        <p:spPr>
          <a:xfrm>
            <a:off x="5156405" y="2389973"/>
            <a:ext cx="359332" cy="3593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sp>
        <p:nvSpPr>
          <p:cNvPr id="38" name="Isosceles Triangle 8">
            <a:extLst>
              <a:ext uri="{FF2B5EF4-FFF2-40B4-BE49-F238E27FC236}">
                <a16:creationId xmlns:a16="http://schemas.microsoft.com/office/drawing/2014/main" id="{C039F726-AF99-2264-72EB-79CEEC9C57EA}"/>
              </a:ext>
            </a:extLst>
          </p:cNvPr>
          <p:cNvSpPr/>
          <p:nvPr/>
        </p:nvSpPr>
        <p:spPr>
          <a:xfrm rot="16200000">
            <a:off x="7175921" y="2383125"/>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1" name="TextBox 23">
            <a:extLst>
              <a:ext uri="{FF2B5EF4-FFF2-40B4-BE49-F238E27FC236}">
                <a16:creationId xmlns:a16="http://schemas.microsoft.com/office/drawing/2014/main" id="{9078317D-36EB-EDB8-E65B-4876A4FDDDF5}"/>
              </a:ext>
            </a:extLst>
          </p:cNvPr>
          <p:cNvSpPr txBox="1"/>
          <p:nvPr/>
        </p:nvSpPr>
        <p:spPr>
          <a:xfrm>
            <a:off x="8827270" y="3294371"/>
            <a:ext cx="1616457" cy="830997"/>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a:solidFill>
                  <a:schemeClr val="tx1">
                    <a:lumMod val="75000"/>
                    <a:lumOff val="25000"/>
                  </a:schemeClr>
                </a:solidFill>
                <a:cs typeface="Arial" pitchFamily="34" charset="0"/>
              </a:rPr>
              <a:t>European Innovation Conference awards</a:t>
            </a:r>
          </a:p>
          <a:p>
            <a:pPr marL="171450" indent="-171450">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grpSp>
        <p:nvGrpSpPr>
          <p:cNvPr id="32" name="그룹 37">
            <a:extLst>
              <a:ext uri="{FF2B5EF4-FFF2-40B4-BE49-F238E27FC236}">
                <a16:creationId xmlns:a16="http://schemas.microsoft.com/office/drawing/2014/main" id="{8D68A561-92C1-076E-BFDA-38D96C1B2815}"/>
              </a:ext>
            </a:extLst>
          </p:cNvPr>
          <p:cNvGrpSpPr/>
          <p:nvPr/>
        </p:nvGrpSpPr>
        <p:grpSpPr>
          <a:xfrm>
            <a:off x="8896466" y="2057706"/>
            <a:ext cx="1923380" cy="1010203"/>
            <a:chOff x="4586388" y="3390164"/>
            <a:chExt cx="1923380" cy="1010203"/>
          </a:xfrm>
        </p:grpSpPr>
        <p:sp>
          <p:nvSpPr>
            <p:cNvPr id="33" name="Oval 26">
              <a:extLst>
                <a:ext uri="{FF2B5EF4-FFF2-40B4-BE49-F238E27FC236}">
                  <a16:creationId xmlns:a16="http://schemas.microsoft.com/office/drawing/2014/main" id="{FF43171D-7E80-6214-575C-DA175AFEE51C}"/>
                </a:ext>
              </a:extLst>
            </p:cNvPr>
            <p:cNvSpPr/>
            <p:nvPr/>
          </p:nvSpPr>
          <p:spPr>
            <a:xfrm>
              <a:off x="4586388" y="3390164"/>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39" name="Oval 9">
              <a:extLst>
                <a:ext uri="{FF2B5EF4-FFF2-40B4-BE49-F238E27FC236}">
                  <a16:creationId xmlns:a16="http://schemas.microsoft.com/office/drawing/2014/main" id="{2CC0DC1E-BACC-2A94-9264-B48B52C2866A}"/>
                </a:ext>
              </a:extLst>
            </p:cNvPr>
            <p:cNvSpPr/>
            <p:nvPr/>
          </p:nvSpPr>
          <p:spPr>
            <a:xfrm>
              <a:off x="4655584" y="3553265"/>
              <a:ext cx="684000" cy="684000"/>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40" name="TextBox 73">
            <a:extLst>
              <a:ext uri="{FF2B5EF4-FFF2-40B4-BE49-F238E27FC236}">
                <a16:creationId xmlns:a16="http://schemas.microsoft.com/office/drawing/2014/main" id="{5ED53E78-10B4-71EB-F7DE-4D9F17EB157D}"/>
              </a:ext>
            </a:extLst>
          </p:cNvPr>
          <p:cNvSpPr txBox="1"/>
          <p:nvPr/>
        </p:nvSpPr>
        <p:spPr>
          <a:xfrm>
            <a:off x="9652338" y="2447270"/>
            <a:ext cx="968226" cy="2308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Awards Event</a:t>
            </a:r>
            <a:endParaRPr lang="ko-KR" altLang="en-US" sz="900" dirty="0">
              <a:solidFill>
                <a:schemeClr val="tx1">
                  <a:lumMod val="75000"/>
                  <a:lumOff val="25000"/>
                </a:schemeClr>
              </a:solidFill>
              <a:cs typeface="Arial" pitchFamily="34" charset="0"/>
            </a:endParaRPr>
          </a:p>
        </p:txBody>
      </p:sp>
      <p:sp>
        <p:nvSpPr>
          <p:cNvPr id="41" name="Rectangle 130">
            <a:extLst>
              <a:ext uri="{FF2B5EF4-FFF2-40B4-BE49-F238E27FC236}">
                <a16:creationId xmlns:a16="http://schemas.microsoft.com/office/drawing/2014/main" id="{6DB13A7E-0CFC-2C62-A008-1A6BDAC4D780}"/>
              </a:ext>
            </a:extLst>
          </p:cNvPr>
          <p:cNvSpPr/>
          <p:nvPr/>
        </p:nvSpPr>
        <p:spPr>
          <a:xfrm>
            <a:off x="9161458" y="2415080"/>
            <a:ext cx="300884" cy="30225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solidFill>
                <a:schemeClr val="tx1"/>
              </a:solidFill>
            </a:endParaRPr>
          </a:p>
        </p:txBody>
      </p:sp>
      <p:grpSp>
        <p:nvGrpSpPr>
          <p:cNvPr id="42" name="그룹 32">
            <a:extLst>
              <a:ext uri="{FF2B5EF4-FFF2-40B4-BE49-F238E27FC236}">
                <a16:creationId xmlns:a16="http://schemas.microsoft.com/office/drawing/2014/main" id="{020C3C28-5155-B13E-832B-60BED3A848B4}"/>
              </a:ext>
            </a:extLst>
          </p:cNvPr>
          <p:cNvGrpSpPr/>
          <p:nvPr/>
        </p:nvGrpSpPr>
        <p:grpSpPr>
          <a:xfrm>
            <a:off x="6903891" y="2057706"/>
            <a:ext cx="1923380" cy="1010203"/>
            <a:chOff x="6518705" y="3377968"/>
            <a:chExt cx="1923380" cy="1010203"/>
          </a:xfrm>
          <a:solidFill>
            <a:schemeClr val="bg2"/>
          </a:solidFill>
        </p:grpSpPr>
        <p:sp>
          <p:nvSpPr>
            <p:cNvPr id="52" name="Oval 26">
              <a:extLst>
                <a:ext uri="{FF2B5EF4-FFF2-40B4-BE49-F238E27FC236}">
                  <a16:creationId xmlns:a16="http://schemas.microsoft.com/office/drawing/2014/main" id="{33535F76-CA7F-5BF3-BD6B-34AA5CD3C366}"/>
                </a:ext>
              </a:extLst>
            </p:cNvPr>
            <p:cNvSpPr/>
            <p:nvPr/>
          </p:nvSpPr>
          <p:spPr>
            <a:xfrm>
              <a:off x="6518705" y="3377968"/>
              <a:ext cx="1923380" cy="1010203"/>
            </a:xfrm>
            <a:custGeom>
              <a:avLst/>
              <a:gdLst/>
              <a:ahLst/>
              <a:cxnLst/>
              <a:rect l="l" t="t" r="r" b="b"/>
              <a:pathLst>
                <a:path w="1923380" h="1010203">
                  <a:moveTo>
                    <a:pt x="1418278" y="0"/>
                  </a:moveTo>
                  <a:lnTo>
                    <a:pt x="1923380" y="505102"/>
                  </a:lnTo>
                  <a:lnTo>
                    <a:pt x="1418278" y="1010203"/>
                  </a:lnTo>
                  <a:lnTo>
                    <a:pt x="1418278" y="757652"/>
                  </a:lnTo>
                  <a:lnTo>
                    <a:pt x="736602" y="757652"/>
                  </a:lnTo>
                  <a:cubicBezTo>
                    <a:pt x="662474" y="855460"/>
                    <a:pt x="544780" y="917660"/>
                    <a:pt x="412559" y="917660"/>
                  </a:cubicBezTo>
                  <a:cubicBezTo>
                    <a:pt x="184709" y="917660"/>
                    <a:pt x="0" y="732951"/>
                    <a:pt x="0" y="505101"/>
                  </a:cubicBezTo>
                  <a:cubicBezTo>
                    <a:pt x="0" y="277251"/>
                    <a:pt x="184709" y="92542"/>
                    <a:pt x="412559" y="92542"/>
                  </a:cubicBezTo>
                  <a:cubicBezTo>
                    <a:pt x="544781" y="92542"/>
                    <a:pt x="662474" y="154743"/>
                    <a:pt x="736603" y="252551"/>
                  </a:cubicBezTo>
                  <a:lnTo>
                    <a:pt x="1418278" y="252551"/>
                  </a:lnTo>
                  <a:close/>
                </a:path>
              </a:pathLst>
            </a:custGeom>
            <a:grp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53" name="Oval 52">
              <a:extLst>
                <a:ext uri="{FF2B5EF4-FFF2-40B4-BE49-F238E27FC236}">
                  <a16:creationId xmlns:a16="http://schemas.microsoft.com/office/drawing/2014/main" id="{8811A86E-2C67-D64D-E8BD-1ED89669BAC6}"/>
                </a:ext>
              </a:extLst>
            </p:cNvPr>
            <p:cNvSpPr/>
            <p:nvPr/>
          </p:nvSpPr>
          <p:spPr>
            <a:xfrm>
              <a:off x="6587901" y="3541069"/>
              <a:ext cx="684000" cy="684000"/>
            </a:xfrm>
            <a:prstGeom prst="ellipse">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sp>
        <p:nvSpPr>
          <p:cNvPr id="54" name="TextBox 57">
            <a:extLst>
              <a:ext uri="{FF2B5EF4-FFF2-40B4-BE49-F238E27FC236}">
                <a16:creationId xmlns:a16="http://schemas.microsoft.com/office/drawing/2014/main" id="{D7EC77DB-FD6E-9061-C82C-E8AD6FFA5EB4}"/>
              </a:ext>
            </a:extLst>
          </p:cNvPr>
          <p:cNvSpPr txBox="1"/>
          <p:nvPr/>
        </p:nvSpPr>
        <p:spPr>
          <a:xfrm>
            <a:off x="7659762" y="2378021"/>
            <a:ext cx="968226" cy="369332"/>
          </a:xfrm>
          <a:prstGeom prst="rect">
            <a:avLst/>
          </a:prstGeom>
          <a:noFill/>
        </p:spPr>
        <p:txBody>
          <a:bodyPr wrap="square" rtlCol="0" anchor="ctr">
            <a:spAutoFit/>
          </a:bodyPr>
          <a:lstStyle/>
          <a:p>
            <a:pPr algn="ctr"/>
            <a:r>
              <a:rPr lang="en-US" altLang="ko-KR" sz="900" dirty="0">
                <a:solidFill>
                  <a:schemeClr val="tx1">
                    <a:lumMod val="75000"/>
                    <a:lumOff val="25000"/>
                  </a:schemeClr>
                </a:solidFill>
                <a:cs typeface="Arial" pitchFamily="34" charset="0"/>
              </a:rPr>
              <a:t>Pilot’s</a:t>
            </a:r>
          </a:p>
          <a:p>
            <a:pPr algn="ctr"/>
            <a:r>
              <a:rPr lang="en-US" altLang="ko-KR" sz="900" dirty="0">
                <a:solidFill>
                  <a:schemeClr val="tx1">
                    <a:lumMod val="75000"/>
                    <a:lumOff val="25000"/>
                  </a:schemeClr>
                </a:solidFill>
                <a:cs typeface="Arial" pitchFamily="34" charset="0"/>
              </a:rPr>
              <a:t>co-development</a:t>
            </a:r>
            <a:endParaRPr lang="ko-KR" altLang="en-US" sz="900" dirty="0">
              <a:solidFill>
                <a:schemeClr val="tx1">
                  <a:lumMod val="75000"/>
                  <a:lumOff val="25000"/>
                </a:schemeClr>
              </a:solidFill>
              <a:cs typeface="Arial" pitchFamily="34" charset="0"/>
            </a:endParaRPr>
          </a:p>
        </p:txBody>
      </p:sp>
      <p:sp>
        <p:nvSpPr>
          <p:cNvPr id="58" name="Isosceles Triangle 8">
            <a:extLst>
              <a:ext uri="{FF2B5EF4-FFF2-40B4-BE49-F238E27FC236}">
                <a16:creationId xmlns:a16="http://schemas.microsoft.com/office/drawing/2014/main" id="{1F36E866-E9A3-781A-B9C9-E3A3F55467D2}"/>
              </a:ext>
            </a:extLst>
          </p:cNvPr>
          <p:cNvSpPr/>
          <p:nvPr/>
        </p:nvSpPr>
        <p:spPr>
          <a:xfrm rot="16200000">
            <a:off x="7188968" y="2412009"/>
            <a:ext cx="277302" cy="33061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59" name="CaixaDeTexto 58">
            <a:extLst>
              <a:ext uri="{FF2B5EF4-FFF2-40B4-BE49-F238E27FC236}">
                <a16:creationId xmlns:a16="http://schemas.microsoft.com/office/drawing/2014/main" id="{3253D15F-8D90-295E-3DFD-5CC826FBD538}"/>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STRUCTURE</a:t>
            </a:r>
            <a:endParaRPr lang="pt-PT" sz="2400" dirty="0">
              <a:solidFill>
                <a:srgbClr val="149DDB"/>
              </a:solidFill>
            </a:endParaRPr>
          </a:p>
        </p:txBody>
      </p:sp>
      <p:sp>
        <p:nvSpPr>
          <p:cNvPr id="34" name="TextBox 55">
            <a:extLst>
              <a:ext uri="{FF2B5EF4-FFF2-40B4-BE49-F238E27FC236}">
                <a16:creationId xmlns:a16="http://schemas.microsoft.com/office/drawing/2014/main" id="{1E710F6B-782B-2AA1-31F3-CF60C7E1FDFF}"/>
              </a:ext>
            </a:extLst>
          </p:cNvPr>
          <p:cNvSpPr txBox="1"/>
          <p:nvPr/>
        </p:nvSpPr>
        <p:spPr>
          <a:xfrm>
            <a:off x="3703510" y="2317600"/>
            <a:ext cx="968226" cy="461665"/>
          </a:xfrm>
          <a:prstGeom prst="rect">
            <a:avLst/>
          </a:prstGeom>
          <a:noFill/>
        </p:spPr>
        <p:txBody>
          <a:bodyPr wrap="square" rtlCol="0" anchor="ctr">
            <a:spAutoFit/>
          </a:bodyPr>
          <a:lstStyle/>
          <a:p>
            <a:pPr algn="ctr"/>
            <a:r>
              <a:rPr lang="en-US" altLang="ko-KR" sz="800" dirty="0">
                <a:solidFill>
                  <a:schemeClr val="tx1">
                    <a:lumMod val="75000"/>
                    <a:lumOff val="25000"/>
                  </a:schemeClr>
                </a:solidFill>
                <a:cs typeface="Arial" pitchFamily="34" charset="0"/>
              </a:rPr>
              <a:t>Technology provider scouting and mentoring</a:t>
            </a:r>
            <a:endParaRPr lang="ko-KR" altLang="en-US" sz="8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51597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ecret Diary of a Startup on Demo Day - Startupbootcamp">
            <a:extLst>
              <a:ext uri="{FF2B5EF4-FFF2-40B4-BE49-F238E27FC236}">
                <a16:creationId xmlns:a16="http://schemas.microsoft.com/office/drawing/2014/main" id="{C6E0967E-AF13-11F2-9354-F91EE61BD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92" y="2407619"/>
            <a:ext cx="4134026" cy="27543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023A98-8698-4BB8-96C7-CBC49B13DC92}"/>
              </a:ext>
            </a:extLst>
          </p:cNvPr>
          <p:cNvSpPr txBox="1"/>
          <p:nvPr/>
        </p:nvSpPr>
        <p:spPr>
          <a:xfrm>
            <a:off x="6716996" y="2533359"/>
            <a:ext cx="4295133" cy="3724096"/>
          </a:xfrm>
          <a:prstGeom prst="rect">
            <a:avLst/>
          </a:prstGeom>
          <a:noFill/>
        </p:spPr>
        <p:txBody>
          <a:bodyPr wrap="square" rtlCol="0">
            <a:spAutoFit/>
          </a:bodyPr>
          <a:lstStyle/>
          <a:p>
            <a:pPr algn="just"/>
            <a:r>
              <a:rPr lang="en-US" sz="1400" dirty="0">
                <a:solidFill>
                  <a:srgbClr val="000000"/>
                </a:solidFill>
                <a:latin typeface="Calibri" panose="020F0502020204030204" pitchFamily="34" charset="0"/>
                <a:cs typeface="Calibri" panose="020F0502020204030204" pitchFamily="34" charset="0"/>
              </a:rPr>
              <a:t>Once the co-development phase is complete, companies and startups will participate in a Demo Day</a:t>
            </a:r>
            <a:br>
              <a:rPr lang="en-US" sz="1400" dirty="0">
                <a:solidFill>
                  <a:srgbClr val="000000"/>
                </a:solidFill>
                <a:latin typeface="Calibri" panose="020F0502020204030204" pitchFamily="34" charset="0"/>
                <a:cs typeface="Calibri" panose="020F0502020204030204" pitchFamily="34" charset="0"/>
              </a:rPr>
            </a:br>
            <a:r>
              <a:rPr lang="en-US" sz="1400" dirty="0">
                <a:solidFill>
                  <a:srgbClr val="000000"/>
                </a:solidFill>
                <a:latin typeface="Calibri" panose="020F0502020204030204" pitchFamily="34" charset="0"/>
                <a:cs typeface="Calibri" panose="020F0502020204030204" pitchFamily="34" charset="0"/>
              </a:rPr>
              <a:t>and will be challenged to compile and communicate the results obtained to their customer community</a:t>
            </a:r>
            <a:br>
              <a:rPr lang="en-US" sz="1400" dirty="0">
                <a:solidFill>
                  <a:srgbClr val="000000"/>
                </a:solidFill>
                <a:latin typeface="Calibri" panose="020F0502020204030204" pitchFamily="34" charset="0"/>
                <a:cs typeface="Calibri" panose="020F0502020204030204" pitchFamily="34" charset="0"/>
              </a:rPr>
            </a:br>
            <a:r>
              <a:rPr lang="en-US" sz="1400" dirty="0">
                <a:solidFill>
                  <a:srgbClr val="000000"/>
                </a:solidFill>
                <a:latin typeface="Calibri" panose="020F0502020204030204" pitchFamily="34" charset="0"/>
                <a:cs typeface="Calibri" panose="020F0502020204030204" pitchFamily="34" charset="0"/>
              </a:rPr>
              <a:t>(current or potential), partners, as well as the tourism and entrepreneurship ecosystem in Portugal and the rest of the world.</a:t>
            </a:r>
          </a:p>
          <a:p>
            <a:pPr algn="just"/>
            <a:r>
              <a:rPr lang="en-US" sz="1400" dirty="0">
                <a:solidFill>
                  <a:srgbClr val="000000"/>
                </a:solidFill>
                <a:latin typeface="Calibri" panose="020F0502020204030204" pitchFamily="34" charset="0"/>
                <a:cs typeface="Calibri" panose="020F0502020204030204" pitchFamily="34" charset="0"/>
              </a:rPr>
              <a:t>The goal will be for the results to reach future customers and other companies, through podcasts, blogs, publications, and the newsletter sent to the companies attending the launch event.</a:t>
            </a:r>
          </a:p>
          <a:p>
            <a:pPr algn="just"/>
            <a:r>
              <a:rPr lang="en-US" sz="1400" dirty="0">
                <a:solidFill>
                  <a:srgbClr val="000000"/>
                </a:solidFill>
                <a:latin typeface="Calibri" panose="020F0502020204030204" pitchFamily="34" charset="0"/>
                <a:cs typeface="Calibri" panose="020F0502020204030204" pitchFamily="34" charset="0"/>
              </a:rPr>
              <a:t>With the sharing of results and successful case studies, we want other companies to value and recognize these solutions, and want to implement them by leveraging the solutions developed and their impact on the ecosystem </a:t>
            </a:r>
            <a:r>
              <a:rPr lang="en-US" sz="1200" dirty="0">
                <a:solidFill>
                  <a:srgbClr val="000000"/>
                </a:solidFill>
                <a:latin typeface="OpenSans-Regular"/>
              </a:rPr>
              <a:t>
</a:t>
            </a:r>
            <a:endParaRPr lang="en-US" altLang="ko-KR" sz="10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F17AF49A-5E91-4A84-840B-7F0B35E7AC29}"/>
              </a:ext>
            </a:extLst>
          </p:cNvPr>
          <p:cNvSpPr txBox="1"/>
          <p:nvPr/>
        </p:nvSpPr>
        <p:spPr>
          <a:xfrm>
            <a:off x="6626942" y="1374865"/>
            <a:ext cx="4627741" cy="542584"/>
          </a:xfrm>
          <a:prstGeom prst="rect">
            <a:avLst/>
          </a:prstGeom>
          <a:noFill/>
        </p:spPr>
        <p:txBody>
          <a:bodyPr wrap="square" rtlCol="0">
            <a:spAutoFit/>
          </a:bodyPr>
          <a:lstStyle/>
          <a:p>
            <a:pPr>
              <a:lnSpc>
                <a:spcPct val="110000"/>
              </a:lnSpc>
            </a:pPr>
            <a:r>
              <a:rPr lang="en-US" altLang="ko-KR" sz="2800" b="1" dirty="0">
                <a:solidFill>
                  <a:schemeClr val="tx1">
                    <a:lumMod val="75000"/>
                    <a:lumOff val="25000"/>
                  </a:schemeClr>
                </a:solidFill>
                <a:cs typeface="Arial" pitchFamily="34" charset="0"/>
              </a:rPr>
              <a:t>Open Innovation Award Event</a:t>
            </a:r>
          </a:p>
        </p:txBody>
      </p:sp>
      <p:pic>
        <p:nvPicPr>
          <p:cNvPr id="1028" name="Picture 4" descr="Laptop PNG, Laptop Transparent Background - FreeIconsPNG">
            <a:extLst>
              <a:ext uri="{FF2B5EF4-FFF2-40B4-BE49-F238E27FC236}">
                <a16:creationId xmlns:a16="http://schemas.microsoft.com/office/drawing/2014/main" id="{6CBFA603-9F9A-97CC-4B5E-CDBE7574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17" y="2228559"/>
            <a:ext cx="5667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ACDDD44-0AF6-B06A-4EB7-5BD409065410}"/>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HOW TO APPLY?</a:t>
            </a:r>
            <a:endParaRPr lang="pt-PT" sz="2400" dirty="0">
              <a:solidFill>
                <a:srgbClr val="149DDB"/>
              </a:solidFill>
            </a:endParaRPr>
          </a:p>
        </p:txBody>
      </p:sp>
      <p:sp>
        <p:nvSpPr>
          <p:cNvPr id="5" name="CaixaDeTexto 4">
            <a:extLst>
              <a:ext uri="{FF2B5EF4-FFF2-40B4-BE49-F238E27FC236}">
                <a16:creationId xmlns:a16="http://schemas.microsoft.com/office/drawing/2014/main" id="{A0BC05C8-EC7B-7437-14A4-42A3BCB28CAF}"/>
              </a:ext>
            </a:extLst>
          </p:cNvPr>
          <p:cNvSpPr txBox="1"/>
          <p:nvPr/>
        </p:nvSpPr>
        <p:spPr>
          <a:xfrm>
            <a:off x="852598" y="1325525"/>
            <a:ext cx="10011559" cy="3724096"/>
          </a:xfrm>
          <a:prstGeom prst="rect">
            <a:avLst/>
          </a:prstGeom>
          <a:noFill/>
        </p:spPr>
        <p:txBody>
          <a:bodyPr wrap="square">
            <a:spAutoFit/>
          </a:bodyPr>
          <a:lstStyle/>
          <a:p>
            <a:r>
              <a:rPr lang="en-US" sz="2000" b="0" i="0" dirty="0">
                <a:solidFill>
                  <a:srgbClr val="404040"/>
                </a:solidFill>
                <a:effectLst/>
              </a:rPr>
              <a:t>Before getting started, please note that we will only accept applications submitted in </a:t>
            </a:r>
            <a:r>
              <a:rPr lang="en-US" sz="2000" b="1" i="0" dirty="0">
                <a:solidFill>
                  <a:srgbClr val="404040"/>
                </a:solidFill>
                <a:effectLst/>
              </a:rPr>
              <a:t>English</a:t>
            </a:r>
            <a:r>
              <a:rPr lang="en-US" sz="2000" b="0" i="0" dirty="0">
                <a:solidFill>
                  <a:srgbClr val="404040"/>
                </a:solidFill>
                <a:effectLst/>
              </a:rPr>
              <a:t>.</a:t>
            </a:r>
            <a:br>
              <a:rPr lang="en-US" sz="2000" b="0" i="0" dirty="0">
                <a:solidFill>
                  <a:srgbClr val="404040"/>
                </a:solidFill>
                <a:effectLst/>
              </a:rPr>
            </a:br>
            <a:endParaRPr lang="en-US" sz="2000" b="0" i="0" dirty="0">
              <a:solidFill>
                <a:srgbClr val="404040"/>
              </a:solidFill>
              <a:effectLst/>
            </a:endParaRPr>
          </a:p>
          <a:p>
            <a:r>
              <a:rPr lang="en-US" sz="2000" b="0" i="0" dirty="0">
                <a:solidFill>
                  <a:srgbClr val="404040"/>
                </a:solidFill>
                <a:effectLst/>
              </a:rPr>
              <a:t>Then, follow these steps to successfully submit your application:</a:t>
            </a:r>
            <a:r>
              <a:rPr lang="en-US" sz="2000" dirty="0"/>
              <a:t> </a:t>
            </a:r>
            <a:br>
              <a:rPr lang="en-US" sz="2000" dirty="0"/>
            </a:br>
            <a:endParaRPr lang="en-US" sz="2000" dirty="0"/>
          </a:p>
          <a:p>
            <a:r>
              <a:rPr lang="en-US" sz="2000" b="1" i="0" dirty="0">
                <a:solidFill>
                  <a:srgbClr val="4BACC6"/>
                </a:solidFill>
                <a:effectLst/>
              </a:rPr>
              <a:t>1. </a:t>
            </a:r>
            <a:r>
              <a:rPr lang="en-US" sz="2000" b="0" i="0" dirty="0">
                <a:solidFill>
                  <a:srgbClr val="404040"/>
                </a:solidFill>
                <a:effectLst/>
              </a:rPr>
              <a:t>Click on the </a:t>
            </a:r>
            <a:r>
              <a:rPr lang="en-US" sz="2000" b="1" i="0" dirty="0">
                <a:solidFill>
                  <a:srgbClr val="404040"/>
                </a:solidFill>
                <a:effectLst/>
              </a:rPr>
              <a:t>“Apply now” </a:t>
            </a:r>
            <a:r>
              <a:rPr lang="en-US" sz="2000" b="0" i="0" dirty="0">
                <a:solidFill>
                  <a:srgbClr val="404040"/>
                </a:solidFill>
                <a:effectLst/>
              </a:rPr>
              <a:t>button available on https://nestportugal.pt/resources/tourism-40/ </a:t>
            </a:r>
            <a:br>
              <a:rPr lang="en-US" sz="2000" b="0" i="0" dirty="0">
                <a:solidFill>
                  <a:srgbClr val="0000FF"/>
                </a:solidFill>
                <a:effectLst/>
              </a:rPr>
            </a:br>
            <a:r>
              <a:rPr lang="en-US" sz="2000" b="1" i="0" dirty="0">
                <a:solidFill>
                  <a:srgbClr val="4BACC6"/>
                </a:solidFill>
                <a:effectLst/>
              </a:rPr>
              <a:t>2. </a:t>
            </a:r>
            <a:r>
              <a:rPr lang="en-US" sz="2000" b="0" i="0" dirty="0">
                <a:solidFill>
                  <a:srgbClr val="404040"/>
                </a:solidFill>
                <a:effectLst/>
              </a:rPr>
              <a:t>Fill out all sections of the </a:t>
            </a:r>
            <a:r>
              <a:rPr lang="en-US" sz="2000" b="1" i="0" dirty="0">
                <a:solidFill>
                  <a:srgbClr val="404040"/>
                </a:solidFill>
                <a:effectLst/>
              </a:rPr>
              <a:t>application form. </a:t>
            </a:r>
            <a:br>
              <a:rPr lang="en-US" sz="2000" b="0" i="0" dirty="0">
                <a:solidFill>
                  <a:srgbClr val="404040"/>
                </a:solidFill>
                <a:effectLst/>
              </a:rPr>
            </a:br>
            <a:r>
              <a:rPr lang="en-US" sz="2000" b="1" i="0" dirty="0">
                <a:solidFill>
                  <a:srgbClr val="4BACC6"/>
                </a:solidFill>
                <a:effectLst/>
              </a:rPr>
              <a:t>3. </a:t>
            </a:r>
            <a:r>
              <a:rPr lang="en-US" sz="2000" b="1" i="0" dirty="0">
                <a:solidFill>
                  <a:srgbClr val="404040"/>
                </a:solidFill>
                <a:effectLst/>
              </a:rPr>
              <a:t>Accept </a:t>
            </a:r>
            <a:r>
              <a:rPr lang="en-US" sz="2000" b="0" i="0" dirty="0">
                <a:solidFill>
                  <a:srgbClr val="404040"/>
                </a:solidFill>
                <a:effectLst/>
              </a:rPr>
              <a:t>the privacy policy at the end of the form.</a:t>
            </a:r>
            <a:br>
              <a:rPr lang="en-US" sz="2000" b="0" i="0" dirty="0">
                <a:solidFill>
                  <a:srgbClr val="404040"/>
                </a:solidFill>
                <a:effectLst/>
              </a:rPr>
            </a:br>
            <a:r>
              <a:rPr lang="en-US" sz="2000" b="1" i="0" dirty="0">
                <a:solidFill>
                  <a:srgbClr val="4BACC6"/>
                </a:solidFill>
                <a:effectLst/>
              </a:rPr>
              <a:t>4. </a:t>
            </a:r>
            <a:r>
              <a:rPr lang="en-US" sz="2000" b="0" i="0" dirty="0">
                <a:solidFill>
                  <a:srgbClr val="404040"/>
                </a:solidFill>
                <a:effectLst/>
              </a:rPr>
              <a:t>Click on “</a:t>
            </a:r>
            <a:r>
              <a:rPr lang="en-US" sz="2000" b="1" i="0" dirty="0">
                <a:solidFill>
                  <a:srgbClr val="404040"/>
                </a:solidFill>
                <a:effectLst/>
              </a:rPr>
              <a:t>Submit</a:t>
            </a:r>
            <a:r>
              <a:rPr lang="en-US" sz="2000" b="0" i="0" dirty="0">
                <a:solidFill>
                  <a:srgbClr val="404040"/>
                </a:solidFill>
                <a:effectLst/>
              </a:rPr>
              <a:t>”.</a:t>
            </a:r>
            <a:r>
              <a:rPr lang="en-US" sz="2000" dirty="0"/>
              <a:t> </a:t>
            </a:r>
          </a:p>
          <a:p>
            <a:r>
              <a:rPr lang="en-US" sz="2000" b="1" i="0" dirty="0">
                <a:solidFill>
                  <a:srgbClr val="4BACC6"/>
                </a:solidFill>
                <a:effectLst/>
              </a:rPr>
              <a:t>5. </a:t>
            </a:r>
            <a:r>
              <a:rPr lang="en-US" sz="2000" b="0" i="0" dirty="0">
                <a:solidFill>
                  <a:srgbClr val="404040"/>
                </a:solidFill>
                <a:effectLst/>
              </a:rPr>
              <a:t>You will receive a confirmation e-mail with a copy of your answers (check the spam folder too). If you do not, please contact us at </a:t>
            </a:r>
            <a:r>
              <a:rPr lang="en-US" sz="2000" dirty="0">
                <a:solidFill>
                  <a:srgbClr val="0000FF"/>
                </a:solidFill>
              </a:rPr>
              <a:t>nest@innovtourism.pt</a:t>
            </a:r>
            <a:br>
              <a:rPr lang="en-US" sz="2000" dirty="0"/>
            </a:br>
            <a:br>
              <a:rPr lang="en-US" dirty="0"/>
            </a:br>
            <a:endParaRPr lang="pt-PT" dirty="0"/>
          </a:p>
        </p:txBody>
      </p:sp>
      <p:sp>
        <p:nvSpPr>
          <p:cNvPr id="7" name="CaixaDeTexto 6">
            <a:extLst>
              <a:ext uri="{FF2B5EF4-FFF2-40B4-BE49-F238E27FC236}">
                <a16:creationId xmlns:a16="http://schemas.microsoft.com/office/drawing/2014/main" id="{845D8E75-68C0-21F3-DB9F-2C50D84CC120}"/>
              </a:ext>
            </a:extLst>
          </p:cNvPr>
          <p:cNvSpPr txBox="1"/>
          <p:nvPr/>
        </p:nvSpPr>
        <p:spPr>
          <a:xfrm>
            <a:off x="2521043" y="5163143"/>
            <a:ext cx="6674667" cy="400110"/>
          </a:xfrm>
          <a:prstGeom prst="rect">
            <a:avLst/>
          </a:prstGeom>
          <a:noFill/>
          <a:ln>
            <a:solidFill>
              <a:schemeClr val="tx1"/>
            </a:solidFill>
          </a:ln>
        </p:spPr>
        <p:txBody>
          <a:bodyPr wrap="square">
            <a:spAutoFit/>
          </a:bodyPr>
          <a:lstStyle/>
          <a:p>
            <a:r>
              <a:rPr lang="en-US" sz="2000" b="1" i="0" dirty="0">
                <a:solidFill>
                  <a:srgbClr val="404040"/>
                </a:solidFill>
                <a:effectLst/>
                <a:latin typeface="Calibri" panose="020F0502020204030204" pitchFamily="34" charset="0"/>
                <a:cs typeface="Calibri" panose="020F0502020204030204" pitchFamily="34" charset="0"/>
              </a:rPr>
              <a:t>The deadline for application is on 27.06.2022 at 17:00 CET</a:t>
            </a:r>
            <a:endParaRPr lang="pt-PT"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865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0C47D32-1ECB-CC38-3DED-1DC7FC688567}"/>
              </a:ext>
            </a:extLst>
          </p:cNvPr>
          <p:cNvSpPr txBox="1"/>
          <p:nvPr/>
        </p:nvSpPr>
        <p:spPr>
          <a:xfrm>
            <a:off x="4949982" y="2132246"/>
            <a:ext cx="6097508" cy="2308324"/>
          </a:xfrm>
          <a:prstGeom prst="rect">
            <a:avLst/>
          </a:prstGeom>
          <a:noFill/>
        </p:spPr>
        <p:txBody>
          <a:bodyPr wrap="square">
            <a:spAutoFit/>
          </a:bodyPr>
          <a:lstStyle/>
          <a:p>
            <a:r>
              <a:rPr lang="en-US" sz="1800" i="1" dirty="0">
                <a:effectLst/>
                <a:latin typeface="Calibri" panose="020F0502020204030204" pitchFamily="34" charset="0"/>
                <a:ea typeface="Times New Roman" panose="02020603050405020304" pitchFamily="18" charset="0"/>
              </a:rPr>
              <a:t>“The content of this report/call of expression/survey/ document represents the views of the author only and is his/her sole responsibility; it cannot be considered to reflect the views of the European Commission and/or the European Innovation Council and SMEs Executive Agency  (EISMEA) or any other body of the European Union. The European Commission and the Agency do not accept any responsibility for use that may be made of the information it contains.”</a:t>
            </a:r>
            <a:endParaRPr lang="pt-PT" sz="1800" dirty="0">
              <a:effectLst/>
              <a:latin typeface="Calibri" panose="020F0502020204030204" pitchFamily="34" charset="0"/>
              <a:ea typeface="Calibri" panose="020F0502020204030204" pitchFamily="34" charset="0"/>
            </a:endParaRPr>
          </a:p>
        </p:txBody>
      </p:sp>
      <p:pic>
        <p:nvPicPr>
          <p:cNvPr id="7" name="Imagem 6" descr="Uma imagem com texto&#10;&#10;Descrição gerada automaticamente">
            <a:extLst>
              <a:ext uri="{FF2B5EF4-FFF2-40B4-BE49-F238E27FC236}">
                <a16:creationId xmlns:a16="http://schemas.microsoft.com/office/drawing/2014/main" id="{38C168B9-1B55-142E-17A8-4578F1576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178" y="5296277"/>
            <a:ext cx="2202897" cy="1112500"/>
          </a:xfrm>
          <a:prstGeom prst="rect">
            <a:avLst/>
          </a:prstGeom>
        </p:spPr>
      </p:pic>
      <p:pic>
        <p:nvPicPr>
          <p:cNvPr id="9" name="Imagem 8" descr="Uma imagem com texto&#10;&#10;Descrição gerada automaticamente">
            <a:extLst>
              <a:ext uri="{FF2B5EF4-FFF2-40B4-BE49-F238E27FC236}">
                <a16:creationId xmlns:a16="http://schemas.microsoft.com/office/drawing/2014/main" id="{2E5757C8-2ECD-9CAE-7DAA-31EC04E85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905" y="5566453"/>
            <a:ext cx="2779771" cy="572147"/>
          </a:xfrm>
          <a:prstGeom prst="rect">
            <a:avLst/>
          </a:prstGeom>
        </p:spPr>
      </p:pic>
    </p:spTree>
    <p:extLst>
      <p:ext uri="{BB962C8B-B14F-4D97-AF65-F5344CB8AC3E}">
        <p14:creationId xmlns:p14="http://schemas.microsoft.com/office/powerpoint/2010/main" val="205465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8FC031D-2FB5-E230-7859-136E69F9446C}"/>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WHAT IS EXPECTED FROM PARTICIPATING SME’S?</a:t>
            </a:r>
            <a:endParaRPr lang="pt-PT" sz="2400" dirty="0">
              <a:solidFill>
                <a:srgbClr val="149DDB"/>
              </a:solidFill>
            </a:endParaRPr>
          </a:p>
        </p:txBody>
      </p:sp>
      <p:sp>
        <p:nvSpPr>
          <p:cNvPr id="5" name="CaixaDeTexto 4">
            <a:extLst>
              <a:ext uri="{FF2B5EF4-FFF2-40B4-BE49-F238E27FC236}">
                <a16:creationId xmlns:a16="http://schemas.microsoft.com/office/drawing/2014/main" id="{54C7B9FD-99AC-26BF-D667-B7875CA38FD2}"/>
              </a:ext>
            </a:extLst>
          </p:cNvPr>
          <p:cNvSpPr txBox="1"/>
          <p:nvPr/>
        </p:nvSpPr>
        <p:spPr>
          <a:xfrm>
            <a:off x="852599" y="900823"/>
            <a:ext cx="10384325" cy="5693866"/>
          </a:xfrm>
          <a:prstGeom prst="rect">
            <a:avLst/>
          </a:prstGeom>
          <a:noFill/>
        </p:spPr>
        <p:txBody>
          <a:bodyPr wrap="square">
            <a:spAutoFit/>
          </a:bodyPr>
          <a:lstStyle/>
          <a:p>
            <a:r>
              <a:rPr lang="en-US" sz="1400" b="0" i="0" dirty="0">
                <a:solidFill>
                  <a:srgbClr val="404040"/>
                </a:solidFill>
                <a:effectLst/>
              </a:rPr>
              <a:t>During our </a:t>
            </a:r>
            <a:r>
              <a:rPr lang="en-US" sz="1400" b="0" i="0" dirty="0" err="1">
                <a:solidFill>
                  <a:srgbClr val="404040"/>
                </a:solidFill>
                <a:effectLst/>
              </a:rPr>
              <a:t>programme</a:t>
            </a:r>
            <a:r>
              <a:rPr lang="en-US" sz="1400" b="0" i="0" dirty="0">
                <a:solidFill>
                  <a:srgbClr val="404040"/>
                </a:solidFill>
                <a:effectLst/>
              </a:rPr>
              <a:t>, we would require only a few things from your SME:</a:t>
            </a:r>
            <a:br>
              <a:rPr lang="en-US" sz="1400" b="0" i="0" dirty="0">
                <a:solidFill>
                  <a:srgbClr val="404040"/>
                </a:solidFill>
                <a:effectLst/>
              </a:rPr>
            </a:br>
            <a:endParaRPr lang="en-US" sz="1400" b="0" i="0" dirty="0">
              <a:solidFill>
                <a:srgbClr val="404040"/>
              </a:solidFill>
              <a:effectLst/>
            </a:endParaRPr>
          </a:p>
          <a:p>
            <a:pPr marL="285750" indent="-285750">
              <a:buFont typeface="Arial" panose="020B0604020202020204" pitchFamily="34" charset="0"/>
              <a:buChar char="•"/>
            </a:pPr>
            <a:r>
              <a:rPr lang="en-US" sz="1400" b="0" i="0" dirty="0">
                <a:solidFill>
                  <a:srgbClr val="404040"/>
                </a:solidFill>
                <a:effectLst/>
              </a:rPr>
              <a:t>Your active participation in the </a:t>
            </a:r>
            <a:r>
              <a:rPr lang="en-US" sz="1400" b="0" i="0" dirty="0" err="1">
                <a:solidFill>
                  <a:srgbClr val="404040"/>
                </a:solidFill>
                <a:effectLst/>
              </a:rPr>
              <a:t>programme’s</a:t>
            </a:r>
            <a:r>
              <a:rPr lang="en-US" sz="1400" b="0" i="0" dirty="0">
                <a:solidFill>
                  <a:srgbClr val="404040"/>
                </a:solidFill>
                <a:effectLst/>
              </a:rPr>
              <a:t> activities.</a:t>
            </a:r>
            <a:br>
              <a:rPr lang="en-US" sz="1400" b="0" i="0" dirty="0">
                <a:solidFill>
                  <a:srgbClr val="404040"/>
                </a:solidFill>
                <a:effectLst/>
              </a:rPr>
            </a:br>
            <a:endParaRPr lang="en-US" sz="1400" b="0" i="0" dirty="0">
              <a:solidFill>
                <a:srgbClr val="404040"/>
              </a:solidFill>
              <a:effectLst/>
            </a:endParaRPr>
          </a:p>
          <a:p>
            <a:pPr marL="285750" indent="-285750">
              <a:buFont typeface="Arial" panose="020B0604020202020204" pitchFamily="34" charset="0"/>
              <a:buChar char="•"/>
            </a:pPr>
            <a:r>
              <a:rPr lang="en-US" sz="1400" b="0" i="0" dirty="0">
                <a:solidFill>
                  <a:srgbClr val="404040"/>
                </a:solidFill>
                <a:effectLst/>
              </a:rPr>
              <a:t>Report on data that will allow us to monitor your sustainability performance. We will provide you with a simple template to be filled out periodically.</a:t>
            </a:r>
            <a:br>
              <a:rPr lang="en-US" sz="1400" b="0" i="0" dirty="0">
                <a:solidFill>
                  <a:srgbClr val="404040"/>
                </a:solidFill>
                <a:effectLst/>
              </a:rPr>
            </a:br>
            <a:endParaRPr lang="en-US" sz="1400" b="0" i="0" dirty="0">
              <a:solidFill>
                <a:srgbClr val="404040"/>
              </a:solidFill>
              <a:effectLst/>
            </a:endParaRPr>
          </a:p>
          <a:p>
            <a:pPr marL="285750" indent="-285750">
              <a:buFont typeface="Arial" panose="020B0604020202020204" pitchFamily="34" charset="0"/>
              <a:buChar char="•"/>
            </a:pPr>
            <a:r>
              <a:rPr lang="en-US" sz="1400" b="0" i="0" dirty="0">
                <a:solidFill>
                  <a:srgbClr val="404040"/>
                </a:solidFill>
                <a:effectLst/>
              </a:rPr>
              <a:t>Allow us to access and use such data, and publicly disseminate the results.</a:t>
            </a:r>
            <a:br>
              <a:rPr lang="en-US" sz="1400" b="0" i="0" dirty="0">
                <a:solidFill>
                  <a:srgbClr val="404040"/>
                </a:solidFill>
                <a:effectLst/>
              </a:rPr>
            </a:br>
            <a:endParaRPr lang="en-US" sz="1400" b="0" i="0" dirty="0">
              <a:solidFill>
                <a:srgbClr val="404040"/>
              </a:solidFill>
              <a:effectLst/>
            </a:endParaRPr>
          </a:p>
          <a:p>
            <a:pPr marL="285750" indent="-285750">
              <a:buFont typeface="Arial" panose="020B0604020202020204" pitchFamily="34" charset="0"/>
              <a:buChar char="•"/>
            </a:pPr>
            <a:r>
              <a:rPr lang="en-US" sz="1400" b="0" i="0" dirty="0">
                <a:solidFill>
                  <a:srgbClr val="404040"/>
                </a:solidFill>
                <a:effectLst/>
              </a:rPr>
              <a:t>Provide us with basic information about your company such as logo, description and contact information to publicly disseminate on our website and thus facilitate potential matchmaking between your company, other tourism service providers, certifying </a:t>
            </a:r>
            <a:r>
              <a:rPr lang="en-US" sz="1400" b="0" i="0" dirty="0" err="1">
                <a:solidFill>
                  <a:srgbClr val="404040"/>
                </a:solidFill>
                <a:effectLst/>
              </a:rPr>
              <a:t>organisations</a:t>
            </a:r>
            <a:r>
              <a:rPr lang="en-US" sz="1400" b="0" i="0" dirty="0">
                <a:solidFill>
                  <a:srgbClr val="404040"/>
                </a:solidFill>
                <a:effectLst/>
              </a:rPr>
              <a:t>, sustainable solution experts, etc.</a:t>
            </a:r>
            <a:br>
              <a:rPr lang="en-US" sz="1400" b="0" i="0" dirty="0">
                <a:solidFill>
                  <a:srgbClr val="404040"/>
                </a:solidFill>
                <a:effectLst/>
              </a:rPr>
            </a:br>
            <a:endParaRPr lang="en-US" sz="1400" b="0" i="0" dirty="0">
              <a:solidFill>
                <a:srgbClr val="404040"/>
              </a:solidFill>
              <a:effectLst/>
            </a:endParaRPr>
          </a:p>
          <a:p>
            <a:pPr marL="285750" indent="-285750">
              <a:buFont typeface="Arial" panose="020B0604020202020204" pitchFamily="34" charset="0"/>
              <a:buChar char="•"/>
            </a:pPr>
            <a:r>
              <a:rPr lang="en-US" sz="1400" b="0" i="0" dirty="0">
                <a:solidFill>
                  <a:srgbClr val="404040"/>
                </a:solidFill>
                <a:effectLst/>
              </a:rPr>
              <a:t>Keep and send invoices and payment statements of the costs you incur in during our </a:t>
            </a:r>
            <a:r>
              <a:rPr lang="en-US" sz="1400" b="0" i="0" dirty="0" err="1">
                <a:solidFill>
                  <a:srgbClr val="404040"/>
                </a:solidFill>
                <a:effectLst/>
              </a:rPr>
              <a:t>programme</a:t>
            </a:r>
            <a:r>
              <a:rPr lang="en-US" sz="1400" dirty="0">
                <a:solidFill>
                  <a:srgbClr val="404040"/>
                </a:solidFill>
              </a:rPr>
              <a:t>.</a:t>
            </a:r>
            <a:br>
              <a:rPr lang="en-US" sz="1400" b="0" i="0" dirty="0">
                <a:solidFill>
                  <a:srgbClr val="404040"/>
                </a:solidFill>
                <a:effectLst/>
              </a:rPr>
            </a:br>
            <a:endParaRPr lang="en-US" sz="1400" b="0" i="0" dirty="0">
              <a:solidFill>
                <a:srgbClr val="404040"/>
              </a:solidFill>
              <a:effectLst/>
            </a:endParaRPr>
          </a:p>
          <a:p>
            <a:r>
              <a:rPr lang="en-US" sz="1400" b="0" i="0" dirty="0">
                <a:solidFill>
                  <a:srgbClr val="404040"/>
                </a:solidFill>
                <a:effectLst/>
              </a:rPr>
              <a:t>Your commitment to improving your SME’s digital performance in:</a:t>
            </a:r>
          </a:p>
          <a:p>
            <a:pPr marL="342900" indent="-342900">
              <a:buAutoNum type="arabicPeriod"/>
            </a:pPr>
            <a:r>
              <a:rPr lang="en-US" sz="1400" b="0" i="0" dirty="0">
                <a:solidFill>
                  <a:srgbClr val="404040"/>
                </a:solidFill>
                <a:effectLst/>
              </a:rPr>
              <a:t>Improve customer experience</a:t>
            </a:r>
          </a:p>
          <a:p>
            <a:pPr marL="342900" indent="-342900">
              <a:buAutoNum type="arabicPeriod"/>
            </a:pPr>
            <a:r>
              <a:rPr lang="en-US" sz="1400" b="0" i="0" dirty="0">
                <a:solidFill>
                  <a:srgbClr val="404040"/>
                </a:solidFill>
                <a:effectLst/>
              </a:rPr>
              <a:t>Develop environmental sustainability tools</a:t>
            </a:r>
          </a:p>
          <a:p>
            <a:pPr marL="342900" indent="-342900">
              <a:buAutoNum type="arabicPeriod"/>
            </a:pPr>
            <a:r>
              <a:rPr lang="en-US" sz="1400" b="0" i="0" dirty="0">
                <a:solidFill>
                  <a:srgbClr val="404040"/>
                </a:solidFill>
                <a:effectLst/>
              </a:rPr>
              <a:t>Obtain and maintain quality of service parameters/improve automated operations</a:t>
            </a:r>
          </a:p>
          <a:p>
            <a:pPr marL="342900" indent="-342900">
              <a:buAutoNum type="arabicPeriod"/>
            </a:pPr>
            <a:r>
              <a:rPr lang="en-US" sz="1400" b="0" i="0" dirty="0">
                <a:solidFill>
                  <a:srgbClr val="404040"/>
                </a:solidFill>
                <a:effectLst/>
              </a:rPr>
              <a:t>Improve Booking and revenue management</a:t>
            </a:r>
          </a:p>
          <a:p>
            <a:pPr marL="342900" indent="-342900">
              <a:buAutoNum type="arabicPeriod"/>
            </a:pPr>
            <a:r>
              <a:rPr lang="en-US" sz="1400" b="0" i="0" dirty="0">
                <a:solidFill>
                  <a:srgbClr val="404040"/>
                </a:solidFill>
                <a:effectLst/>
              </a:rPr>
              <a:t>Improve communication and digital marketing with customers</a:t>
            </a:r>
          </a:p>
          <a:p>
            <a:pPr marL="285750" indent="-285750">
              <a:buFont typeface="Arial" panose="020B0604020202020204" pitchFamily="34" charset="0"/>
              <a:buChar char="•"/>
            </a:pPr>
            <a:endParaRPr lang="en-US" sz="1400" dirty="0">
              <a:solidFill>
                <a:srgbClr val="404040"/>
              </a:solidFill>
            </a:endParaRPr>
          </a:p>
          <a:p>
            <a:pPr marL="285750" indent="-285750">
              <a:buFont typeface="Arial" panose="020B0604020202020204" pitchFamily="34" charset="0"/>
              <a:buChar char="•"/>
            </a:pPr>
            <a:r>
              <a:rPr lang="en-US" sz="1400" b="0" i="0" dirty="0">
                <a:solidFill>
                  <a:srgbClr val="404040"/>
                </a:solidFill>
                <a:effectLst/>
              </a:rPr>
              <a:t>Give visibility to the TOURISM 4.0 project and EU funding while participating in the </a:t>
            </a:r>
            <a:r>
              <a:rPr lang="en-US" sz="1400" b="0" i="0" dirty="0" err="1">
                <a:solidFill>
                  <a:srgbClr val="404040"/>
                </a:solidFill>
                <a:effectLst/>
              </a:rPr>
              <a:t>programme</a:t>
            </a:r>
            <a:r>
              <a:rPr lang="en-US" sz="1400" b="0" i="0" dirty="0">
                <a:solidFill>
                  <a:srgbClr val="404040"/>
                </a:solidFill>
                <a:effectLst/>
              </a:rPr>
              <a:t>. We will provide you with a standard sticker showcasing the project’s logo and EU emblem and disclaimer to be visibly placed in your establishment (window, counter, etc.). Indications for dissemination on social media will also be provided (hashtags, keywords, etc.).</a:t>
            </a:r>
            <a:r>
              <a:rPr lang="en-US" sz="1400" dirty="0"/>
              <a:t> </a:t>
            </a:r>
            <a:br>
              <a:rPr lang="en-US" sz="1400" dirty="0"/>
            </a:br>
            <a:endParaRPr lang="pt-PT" sz="1400" dirty="0"/>
          </a:p>
        </p:txBody>
      </p:sp>
    </p:spTree>
    <p:extLst>
      <p:ext uri="{BB962C8B-B14F-4D97-AF65-F5344CB8AC3E}">
        <p14:creationId xmlns:p14="http://schemas.microsoft.com/office/powerpoint/2010/main" val="863073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B0FF5B-5857-4DD2-8316-525F7AB76D4C}"/>
              </a:ext>
            </a:extLst>
          </p:cNvPr>
          <p:cNvGrpSpPr/>
          <p:nvPr/>
        </p:nvGrpSpPr>
        <p:grpSpPr>
          <a:xfrm>
            <a:off x="5207975" y="2573079"/>
            <a:ext cx="6983876" cy="1711842"/>
            <a:chOff x="5207975" y="2573079"/>
            <a:chExt cx="6983876" cy="1711842"/>
          </a:xfrm>
        </p:grpSpPr>
        <p:sp>
          <p:nvSpPr>
            <p:cNvPr id="2" name="Rectangle 1">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5847907" y="2839121"/>
            <a:ext cx="6344093" cy="830997"/>
          </a:xfrm>
          <a:prstGeom prst="rect">
            <a:avLst/>
          </a:prstGeom>
          <a:noFill/>
        </p:spPr>
        <p:txBody>
          <a:bodyPr wrap="square" rtlCol="0" anchor="ctr">
            <a:spAutoFit/>
          </a:bodyPr>
          <a:lstStyle/>
          <a:p>
            <a:r>
              <a:rPr lang="en-US" altLang="ko-KR" sz="4800" dirty="0">
                <a:solidFill>
                  <a:schemeClr val="bg1"/>
                </a:solidFill>
                <a:cs typeface="Arial" pitchFamily="34" charset="0"/>
              </a:rPr>
              <a:t>Communication</a:t>
            </a:r>
            <a:endParaRPr lang="ko-KR" altLang="en-US" sz="4800" dirty="0">
              <a:solidFill>
                <a:schemeClr val="bg1"/>
              </a:solidFill>
              <a:cs typeface="Arial" pitchFamily="34" charset="0"/>
            </a:endParaRPr>
          </a:p>
        </p:txBody>
      </p:sp>
    </p:spTree>
    <p:extLst>
      <p:ext uri="{BB962C8B-B14F-4D97-AF65-F5344CB8AC3E}">
        <p14:creationId xmlns:p14="http://schemas.microsoft.com/office/powerpoint/2010/main" val="376082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B466D51-35AB-7D27-2D75-FD8D4148B2D4}"/>
              </a:ext>
            </a:extLst>
          </p:cNvPr>
          <p:cNvSpPr txBox="1"/>
          <p:nvPr/>
        </p:nvSpPr>
        <p:spPr>
          <a:xfrm>
            <a:off x="1425677" y="2690336"/>
            <a:ext cx="10048568" cy="2862322"/>
          </a:xfrm>
          <a:prstGeom prst="rect">
            <a:avLst/>
          </a:prstGeom>
          <a:noFill/>
        </p:spPr>
        <p:txBody>
          <a:bodyPr wrap="square">
            <a:spAutoFit/>
          </a:bodyPr>
          <a:lstStyle/>
          <a:p>
            <a:r>
              <a:rPr lang="en-US" dirty="0">
                <a:solidFill>
                  <a:srgbClr val="000000"/>
                </a:solidFill>
              </a:rPr>
              <a:t>Dissemination before, during, and after the program will play a key role in the impact of the results achieved on the ecosystem.</a:t>
            </a:r>
          </a:p>
          <a:p>
            <a:br>
              <a:rPr lang="en-US" dirty="0">
                <a:solidFill>
                  <a:srgbClr val="000000"/>
                </a:solidFill>
              </a:rPr>
            </a:br>
            <a:r>
              <a:rPr lang="en-US" dirty="0">
                <a:solidFill>
                  <a:srgbClr val="000000"/>
                </a:solidFill>
              </a:rPr>
              <a:t>Firstly, we intend to leverage all the communication channels of Tourism 4.0 Partners, among the whole community, which includes the current corporate network, which includes partners relevant in the area of Tourism.</a:t>
            </a:r>
          </a:p>
          <a:p>
            <a:br>
              <a:rPr lang="en-US" dirty="0">
                <a:solidFill>
                  <a:srgbClr val="000000"/>
                </a:solidFill>
              </a:rPr>
            </a:br>
            <a:r>
              <a:rPr lang="en-US" dirty="0">
                <a:solidFill>
                  <a:srgbClr val="000000"/>
                </a:solidFill>
              </a:rPr>
              <a:t>In addition, the communication strategy also aims to reach different targets, before, during, and after the program, as detailed in the slides. </a:t>
            </a:r>
            <a:br>
              <a:rPr lang="pt-PT" dirty="0"/>
            </a:br>
            <a:endParaRPr lang="pt-PT" dirty="0"/>
          </a:p>
        </p:txBody>
      </p:sp>
      <p:sp>
        <p:nvSpPr>
          <p:cNvPr id="3" name="CaixaDeTexto 2">
            <a:extLst>
              <a:ext uri="{FF2B5EF4-FFF2-40B4-BE49-F238E27FC236}">
                <a16:creationId xmlns:a16="http://schemas.microsoft.com/office/drawing/2014/main" id="{8168CC33-15E2-5BFE-D136-2B2AAD5DE5A1}"/>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PLANNED COMMUNICATION PLAN</a:t>
            </a:r>
            <a:endParaRPr lang="pt-PT" sz="2400" dirty="0">
              <a:solidFill>
                <a:srgbClr val="149DDB"/>
              </a:solidFill>
            </a:endParaRPr>
          </a:p>
        </p:txBody>
      </p:sp>
    </p:spTree>
    <p:extLst>
      <p:ext uri="{BB962C8B-B14F-4D97-AF65-F5344CB8AC3E}">
        <p14:creationId xmlns:p14="http://schemas.microsoft.com/office/powerpoint/2010/main" val="341885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3">
            <a:extLst>
              <a:ext uri="{FF2B5EF4-FFF2-40B4-BE49-F238E27FC236}">
                <a16:creationId xmlns:a16="http://schemas.microsoft.com/office/drawing/2014/main" id="{DABD030A-240F-08DE-EE1D-18F2BB304506}"/>
              </a:ext>
            </a:extLst>
          </p:cNvPr>
          <p:cNvGraphicFramePr>
            <a:graphicFrameLocks noGrp="1"/>
          </p:cNvGraphicFramePr>
          <p:nvPr>
            <p:extLst>
              <p:ext uri="{D42A27DB-BD31-4B8C-83A1-F6EECF244321}">
                <p14:modId xmlns:p14="http://schemas.microsoft.com/office/powerpoint/2010/main" val="1231522527"/>
              </p:ext>
            </p:extLst>
          </p:nvPr>
        </p:nvGraphicFramePr>
        <p:xfrm>
          <a:off x="1492313" y="1389623"/>
          <a:ext cx="9207373" cy="2956560"/>
        </p:xfrm>
        <a:graphic>
          <a:graphicData uri="http://schemas.openxmlformats.org/drawingml/2006/table">
            <a:tbl>
              <a:tblPr firstRow="1" bandRow="1">
                <a:tableStyleId>{5C22544A-7EE6-4342-B048-85BDC9FD1C3A}</a:tableStyleId>
              </a:tblPr>
              <a:tblGrid>
                <a:gridCol w="1195474">
                  <a:extLst>
                    <a:ext uri="{9D8B030D-6E8A-4147-A177-3AD203B41FA5}">
                      <a16:colId xmlns:a16="http://schemas.microsoft.com/office/drawing/2014/main" val="4287358980"/>
                    </a:ext>
                  </a:extLst>
                </a:gridCol>
                <a:gridCol w="3983107">
                  <a:extLst>
                    <a:ext uri="{9D8B030D-6E8A-4147-A177-3AD203B41FA5}">
                      <a16:colId xmlns:a16="http://schemas.microsoft.com/office/drawing/2014/main" val="524474711"/>
                    </a:ext>
                  </a:extLst>
                </a:gridCol>
                <a:gridCol w="4028792">
                  <a:extLst>
                    <a:ext uri="{9D8B030D-6E8A-4147-A177-3AD203B41FA5}">
                      <a16:colId xmlns:a16="http://schemas.microsoft.com/office/drawing/2014/main" val="2167030708"/>
                    </a:ext>
                  </a:extLst>
                </a:gridCol>
              </a:tblGrid>
              <a:tr h="170285">
                <a:tc>
                  <a:txBody>
                    <a:bodyPr/>
                    <a:lstStyle/>
                    <a:p>
                      <a:r>
                        <a:rPr lang="pt-PT" sz="1400" dirty="0"/>
                        <a:t>Target </a:t>
                      </a:r>
                    </a:p>
                  </a:txBody>
                  <a:tcPr/>
                </a:tc>
                <a:tc>
                  <a:txBody>
                    <a:bodyPr/>
                    <a:lstStyle/>
                    <a:p>
                      <a:r>
                        <a:rPr lang="pt-PT" sz="1400" dirty="0" err="1"/>
                        <a:t>SME’s</a:t>
                      </a:r>
                      <a:r>
                        <a:rPr lang="pt-PT" sz="1400" dirty="0"/>
                        <a:t> in Tourism</a:t>
                      </a:r>
                    </a:p>
                  </a:txBody>
                  <a:tcPr/>
                </a:tc>
                <a:tc>
                  <a:txBody>
                    <a:bodyPr/>
                    <a:lstStyle/>
                    <a:p>
                      <a:r>
                        <a:rPr lang="pt-PT" sz="1400" dirty="0" err="1"/>
                        <a:t>Startups</a:t>
                      </a:r>
                      <a:r>
                        <a:rPr lang="pt-PT" sz="1400" dirty="0"/>
                        <a:t> </a:t>
                      </a:r>
                    </a:p>
                  </a:txBody>
                  <a:tcPr/>
                </a:tc>
                <a:extLst>
                  <a:ext uri="{0D108BD9-81ED-4DB2-BD59-A6C34878D82A}">
                    <a16:rowId xmlns:a16="http://schemas.microsoft.com/office/drawing/2014/main" val="540654868"/>
                  </a:ext>
                </a:extLst>
              </a:tr>
              <a:tr h="1889462">
                <a:tc>
                  <a:txBody>
                    <a:bodyPr/>
                    <a:lstStyle/>
                    <a:p>
                      <a:r>
                        <a:rPr lang="pt-PT" sz="1400" dirty="0" err="1"/>
                        <a:t>Proposal</a:t>
                      </a:r>
                      <a:endParaRPr lang="pt-PT" sz="1400" dirty="0"/>
                    </a:p>
                  </a:txBody>
                  <a:tcPr/>
                </a:tc>
                <a:tc>
                  <a:txBody>
                    <a:bodyPr/>
                    <a:lstStyle/>
                    <a:p>
                      <a:r>
                        <a:rPr lang="en-US" sz="1400" dirty="0"/>
                        <a:t>For these companies, we will publicize with industry associations and some national and regional tourism delegations and associations of Travel Agencies and Hospitality. </a:t>
                      </a:r>
                    </a:p>
                    <a:p>
                      <a:r>
                        <a:rPr lang="en-US" sz="1400" dirty="0"/>
                        <a:t>
</a:t>
                      </a:r>
                      <a:endParaRPr lang="pt-PT" sz="1400" dirty="0"/>
                    </a:p>
                  </a:txBody>
                  <a:tcPr/>
                </a:tc>
                <a:tc>
                  <a:txBody>
                    <a:bodyPr/>
                    <a:lstStyle/>
                    <a:p>
                      <a:r>
                        <a:rPr lang="en-US" sz="1400" b="0" i="0" kern="1200" dirty="0">
                          <a:solidFill>
                            <a:schemeClr val="dk1"/>
                          </a:solidFill>
                          <a:effectLst/>
                          <a:latin typeface="+mn-lt"/>
                          <a:ea typeface="+mn-ea"/>
                          <a:cs typeface="+mn-cs"/>
                        </a:rPr>
                        <a:t>The program will be released by different players</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national and international from Tourism 4.0 COSME project. </a:t>
                      </a:r>
                    </a:p>
                    <a:p>
                      <a:endParaRPr lang="en-US" sz="1400" b="0" i="0" kern="1200" dirty="0">
                        <a:solidFill>
                          <a:schemeClr val="dk1"/>
                        </a:solidFill>
                        <a:effectLst/>
                        <a:latin typeface="+mn-lt"/>
                        <a:ea typeface="+mn-ea"/>
                        <a:cs typeface="+mn-cs"/>
                      </a:endParaRPr>
                    </a:p>
                    <a:p>
                      <a:r>
                        <a:rPr lang="en-US" sz="1400" b="0" i="0" kern="1200" dirty="0">
                          <a:solidFill>
                            <a:schemeClr val="dk1"/>
                          </a:solidFill>
                          <a:effectLst/>
                          <a:latin typeface="+mn-lt"/>
                          <a:ea typeface="+mn-ea"/>
                          <a:cs typeface="+mn-cs"/>
                        </a:rPr>
                        <a:t>Will be send it also through personalized emails</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for startups with which we already have contact. </a:t>
                      </a:r>
                    </a:p>
                    <a:p>
                      <a:r>
                        <a:rPr lang="en-US" sz="1400" b="0" i="0" kern="1200" dirty="0">
                          <a:solidFill>
                            <a:schemeClr val="dk1"/>
                          </a:solidFill>
                          <a:effectLst/>
                          <a:latin typeface="+mn-lt"/>
                          <a:ea typeface="+mn-ea"/>
                          <a:cs typeface="+mn-cs"/>
                        </a:rPr>
                        <a:t>Our target audience will be startups or technological SME’s that already have their product developed, and which they intend to expand to a new line of business, hospitality and travel agencies in Europe.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a:t>
                      </a:r>
                      <a:endParaRPr lang="pt-PT" sz="1400" dirty="0"/>
                    </a:p>
                  </a:txBody>
                  <a:tcPr/>
                </a:tc>
                <a:extLst>
                  <a:ext uri="{0D108BD9-81ED-4DB2-BD59-A6C34878D82A}">
                    <a16:rowId xmlns:a16="http://schemas.microsoft.com/office/drawing/2014/main" val="45590488"/>
                  </a:ext>
                </a:extLst>
              </a:tr>
            </a:tbl>
          </a:graphicData>
        </a:graphic>
      </p:graphicFrame>
      <p:sp>
        <p:nvSpPr>
          <p:cNvPr id="4" name="CaixaDeTexto 3">
            <a:extLst>
              <a:ext uri="{FF2B5EF4-FFF2-40B4-BE49-F238E27FC236}">
                <a16:creationId xmlns:a16="http://schemas.microsoft.com/office/drawing/2014/main" id="{9F4A2CBA-8C5E-0023-761E-8EA43BF20674}"/>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BEFORE THE PROGRAM</a:t>
            </a:r>
            <a:endParaRPr lang="pt-PT" sz="2400" dirty="0">
              <a:solidFill>
                <a:srgbClr val="149DDB"/>
              </a:solidFill>
            </a:endParaRPr>
          </a:p>
        </p:txBody>
      </p:sp>
    </p:spTree>
    <p:extLst>
      <p:ext uri="{BB962C8B-B14F-4D97-AF65-F5344CB8AC3E}">
        <p14:creationId xmlns:p14="http://schemas.microsoft.com/office/powerpoint/2010/main" val="2779366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F4A2CBA-8C5E-0023-761E-8EA43BF20674}"/>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DURING AND AFTER THE PROGRAM</a:t>
            </a:r>
            <a:endParaRPr lang="pt-PT" sz="2400" dirty="0">
              <a:solidFill>
                <a:srgbClr val="149DDB"/>
              </a:solidFill>
            </a:endParaRPr>
          </a:p>
        </p:txBody>
      </p:sp>
      <p:sp>
        <p:nvSpPr>
          <p:cNvPr id="5" name="CaixaDeTexto 4">
            <a:extLst>
              <a:ext uri="{FF2B5EF4-FFF2-40B4-BE49-F238E27FC236}">
                <a16:creationId xmlns:a16="http://schemas.microsoft.com/office/drawing/2014/main" id="{D9D52689-57AB-B58E-C492-72BA32DAF34E}"/>
              </a:ext>
            </a:extLst>
          </p:cNvPr>
          <p:cNvSpPr txBox="1"/>
          <p:nvPr/>
        </p:nvSpPr>
        <p:spPr>
          <a:xfrm>
            <a:off x="852599" y="1982450"/>
            <a:ext cx="10087276" cy="3970318"/>
          </a:xfrm>
          <a:prstGeom prst="rect">
            <a:avLst/>
          </a:prstGeom>
          <a:noFill/>
        </p:spPr>
        <p:txBody>
          <a:bodyPr wrap="square">
            <a:spAutoFit/>
          </a:bodyPr>
          <a:lstStyle/>
          <a:p>
            <a:pPr algn="just"/>
            <a:r>
              <a:rPr lang="en-US" sz="1600" dirty="0">
                <a:solidFill>
                  <a:srgbClr val="000000"/>
                </a:solidFill>
              </a:rPr>
              <a:t>The program will be accompanied by a Tourism 4.0 website updated periodically with the relevant developments and with the participants who will be selected at each stage. The content generated during the main moments of the program (launch, intermediate event, and Demo Day) will be also shared on social networks (</a:t>
            </a:r>
            <a:r>
              <a:rPr lang="en-US" sz="1600" dirty="0" err="1">
                <a:solidFill>
                  <a:srgbClr val="000000"/>
                </a:solidFill>
              </a:rPr>
              <a:t>Linkedin</a:t>
            </a:r>
            <a:r>
              <a:rPr lang="en-US" sz="1600" dirty="0">
                <a:solidFill>
                  <a:srgbClr val="000000"/>
                </a:solidFill>
              </a:rPr>
              <a:t>, Facebook, Instagram), and periodic press releases will be sent to the media</a:t>
            </a:r>
          </a:p>
          <a:p>
            <a:pPr algn="just"/>
            <a:endParaRPr lang="en-US" sz="1600" dirty="0">
              <a:solidFill>
                <a:srgbClr val="000000"/>
              </a:solidFill>
            </a:endParaRPr>
          </a:p>
          <a:p>
            <a:pPr algn="just"/>
            <a:r>
              <a:rPr lang="en-US" sz="1600" dirty="0">
                <a:solidFill>
                  <a:srgbClr val="000000"/>
                </a:solidFill>
              </a:rPr>
              <a:t>We will also focus on capturing photos and videos that will make it possible to more dynamically feed shared content and make it easier to disclose future editions.</a:t>
            </a:r>
          </a:p>
          <a:p>
            <a:pPr algn="just"/>
            <a:endParaRPr lang="en-US" sz="1600" dirty="0">
              <a:solidFill>
                <a:srgbClr val="000000"/>
              </a:solidFill>
            </a:endParaRPr>
          </a:p>
          <a:p>
            <a:pPr algn="just"/>
            <a:r>
              <a:rPr lang="en-US" sz="1600" dirty="0">
                <a:solidFill>
                  <a:srgbClr val="000000"/>
                </a:solidFill>
              </a:rPr>
              <a:t>Once the program is completed, it will once again be essential to disseminate the results obtained to leverage the solutions developed to be implemented in different companies, thus enhancing the evolution, growth, and digitization of Tourism in EUROPE. This disclosure will use the same means used since the beginning of the program: newsletter, social networks, blog posts, and press releases, for the press.</a:t>
            </a:r>
          </a:p>
          <a:p>
            <a:endParaRPr lang="en-US" sz="1600" dirty="0">
              <a:solidFill>
                <a:srgbClr val="000000"/>
              </a:solidFill>
            </a:endParaRPr>
          </a:p>
          <a:p>
            <a:br>
              <a:rPr lang="en-US" sz="1600" dirty="0">
                <a:solidFill>
                  <a:srgbClr val="000000"/>
                </a:solidFill>
              </a:rPr>
            </a:br>
            <a:r>
              <a:rPr lang="en-US" sz="1400" dirty="0">
                <a:solidFill>
                  <a:srgbClr val="000000"/>
                </a:solidFill>
              </a:rPr>
              <a:t>
</a:t>
            </a:r>
            <a:endParaRPr lang="pt-PT" sz="1400" dirty="0"/>
          </a:p>
        </p:txBody>
      </p:sp>
    </p:spTree>
    <p:extLst>
      <p:ext uri="{BB962C8B-B14F-4D97-AF65-F5344CB8AC3E}">
        <p14:creationId xmlns:p14="http://schemas.microsoft.com/office/powerpoint/2010/main" val="37922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B0FF5B-5857-4DD2-8316-525F7AB76D4C}"/>
              </a:ext>
            </a:extLst>
          </p:cNvPr>
          <p:cNvGrpSpPr/>
          <p:nvPr/>
        </p:nvGrpSpPr>
        <p:grpSpPr>
          <a:xfrm>
            <a:off x="5207975" y="2573079"/>
            <a:ext cx="6983876" cy="1711842"/>
            <a:chOff x="5207975" y="2573079"/>
            <a:chExt cx="6983876" cy="1711842"/>
          </a:xfrm>
        </p:grpSpPr>
        <p:sp>
          <p:nvSpPr>
            <p:cNvPr id="2" name="Rectangle 1">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5847907" y="2839121"/>
            <a:ext cx="6344093" cy="830997"/>
          </a:xfrm>
          <a:prstGeom prst="rect">
            <a:avLst/>
          </a:prstGeom>
          <a:noFill/>
        </p:spPr>
        <p:txBody>
          <a:bodyPr wrap="square" rtlCol="0" anchor="ctr">
            <a:spAutoFit/>
          </a:bodyPr>
          <a:lstStyle/>
          <a:p>
            <a:r>
              <a:rPr lang="en-US" altLang="ko-KR" sz="4800" dirty="0">
                <a:solidFill>
                  <a:schemeClr val="bg1"/>
                </a:solidFill>
                <a:cs typeface="Arial" pitchFamily="34" charset="0"/>
              </a:rPr>
              <a:t>Selection Criteria</a:t>
            </a:r>
            <a:endParaRPr lang="ko-KR" altLang="en-US" sz="4800" dirty="0">
              <a:solidFill>
                <a:schemeClr val="bg1"/>
              </a:solidFill>
              <a:cs typeface="Arial" pitchFamily="34" charset="0"/>
            </a:endParaRPr>
          </a:p>
        </p:txBody>
      </p:sp>
    </p:spTree>
    <p:extLst>
      <p:ext uri="{BB962C8B-B14F-4D97-AF65-F5344CB8AC3E}">
        <p14:creationId xmlns:p14="http://schemas.microsoft.com/office/powerpoint/2010/main" val="2890260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B12B6BF-562C-821E-0254-1F0B3F2733EE}"/>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SELECTION</a:t>
            </a:r>
            <a:endParaRPr lang="pt-PT" sz="2400" dirty="0">
              <a:solidFill>
                <a:srgbClr val="149DDB"/>
              </a:solidFill>
            </a:endParaRPr>
          </a:p>
        </p:txBody>
      </p:sp>
      <p:graphicFrame>
        <p:nvGraphicFramePr>
          <p:cNvPr id="4" name="Tabela 3">
            <a:extLst>
              <a:ext uri="{FF2B5EF4-FFF2-40B4-BE49-F238E27FC236}">
                <a16:creationId xmlns:a16="http://schemas.microsoft.com/office/drawing/2014/main" id="{C33C3B9C-AB8E-A2A1-FFCC-C8F822121887}"/>
              </a:ext>
            </a:extLst>
          </p:cNvPr>
          <p:cNvGraphicFramePr>
            <a:graphicFrameLocks noGrp="1"/>
          </p:cNvGraphicFramePr>
          <p:nvPr>
            <p:extLst>
              <p:ext uri="{D42A27DB-BD31-4B8C-83A1-F6EECF244321}">
                <p14:modId xmlns:p14="http://schemas.microsoft.com/office/powerpoint/2010/main" val="1980790288"/>
              </p:ext>
            </p:extLst>
          </p:nvPr>
        </p:nvGraphicFramePr>
        <p:xfrm>
          <a:off x="1492313" y="1389623"/>
          <a:ext cx="8011899" cy="3383280"/>
        </p:xfrm>
        <a:graphic>
          <a:graphicData uri="http://schemas.openxmlformats.org/drawingml/2006/table">
            <a:tbl>
              <a:tblPr firstRow="1" bandRow="1">
                <a:tableStyleId>{5C22544A-7EE6-4342-B048-85BDC9FD1C3A}</a:tableStyleId>
              </a:tblPr>
              <a:tblGrid>
                <a:gridCol w="3983107">
                  <a:extLst>
                    <a:ext uri="{9D8B030D-6E8A-4147-A177-3AD203B41FA5}">
                      <a16:colId xmlns:a16="http://schemas.microsoft.com/office/drawing/2014/main" val="524474711"/>
                    </a:ext>
                  </a:extLst>
                </a:gridCol>
                <a:gridCol w="4028792">
                  <a:extLst>
                    <a:ext uri="{9D8B030D-6E8A-4147-A177-3AD203B41FA5}">
                      <a16:colId xmlns:a16="http://schemas.microsoft.com/office/drawing/2014/main" val="2167030708"/>
                    </a:ext>
                  </a:extLst>
                </a:gridCol>
              </a:tblGrid>
              <a:tr h="170285">
                <a:tc>
                  <a:txBody>
                    <a:bodyPr/>
                    <a:lstStyle/>
                    <a:p>
                      <a:r>
                        <a:rPr lang="pt-PT" sz="1400" dirty="0"/>
                        <a:t>STARTUPS </a:t>
                      </a:r>
                    </a:p>
                  </a:txBody>
                  <a:tcPr/>
                </a:tc>
                <a:tc>
                  <a:txBody>
                    <a:bodyPr/>
                    <a:lstStyle/>
                    <a:p>
                      <a:r>
                        <a:rPr lang="pt-PT" sz="1400" dirty="0" err="1"/>
                        <a:t>SME’s</a:t>
                      </a:r>
                      <a:r>
                        <a:rPr lang="pt-PT" sz="1400" dirty="0"/>
                        <a:t> (Travel Agencies </a:t>
                      </a:r>
                      <a:r>
                        <a:rPr lang="pt-PT" sz="1400" dirty="0" err="1"/>
                        <a:t>and</a:t>
                      </a:r>
                      <a:r>
                        <a:rPr lang="pt-PT" sz="1400" dirty="0"/>
                        <a:t> </a:t>
                      </a:r>
                      <a:r>
                        <a:rPr lang="pt-PT" sz="1400" dirty="0" err="1"/>
                        <a:t>Hospitality</a:t>
                      </a:r>
                      <a:r>
                        <a:rPr lang="pt-PT" sz="1400" dirty="0"/>
                        <a:t>) </a:t>
                      </a:r>
                    </a:p>
                  </a:txBody>
                  <a:tcPr/>
                </a:tc>
                <a:extLst>
                  <a:ext uri="{0D108BD9-81ED-4DB2-BD59-A6C34878D82A}">
                    <a16:rowId xmlns:a16="http://schemas.microsoft.com/office/drawing/2014/main" val="540654868"/>
                  </a:ext>
                </a:extLst>
              </a:tr>
              <a:tr h="1889462">
                <a:tc>
                  <a:txBody>
                    <a:bodyPr/>
                    <a:lstStyle/>
                    <a:p>
                      <a:r>
                        <a:rPr lang="en-US" sz="1400" b="0" i="0" kern="1200" dirty="0">
                          <a:solidFill>
                            <a:schemeClr val="dk1"/>
                          </a:solidFill>
                          <a:effectLst/>
                          <a:latin typeface="+mn-lt"/>
                          <a:ea typeface="+mn-ea"/>
                          <a:cs typeface="+mn-cs"/>
                        </a:rPr>
                        <a:t>- Solution presented;</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Potential impact of the solution in the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tourism;</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Relevance of the problem that the solution can solve;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Ambition to develop your business in the area of tourism;</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Motivation for the application to the program;</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Team experience;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Ability to work in groups, receive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feedback and co-develop with another company;</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Flexibility, adaptation, and problem solving </a:t>
                      </a:r>
                      <a:br>
                        <a:rPr lang="pt-PT" sz="1400" dirty="0"/>
                      </a:br>
                      <a:r>
                        <a:rPr lang="en-US" sz="1400" dirty="0"/>
                        <a:t>
</a:t>
                      </a:r>
                      <a:endParaRPr lang="pt-PT" sz="1400" dirty="0"/>
                    </a:p>
                  </a:txBody>
                  <a:tcPr/>
                </a:tc>
                <a:tc>
                  <a:txBody>
                    <a:bodyPr/>
                    <a:lstStyle/>
                    <a:p>
                      <a:r>
                        <a:rPr lang="en-US" sz="1400" b="0" i="0" kern="1200" dirty="0">
                          <a:solidFill>
                            <a:schemeClr val="dk1"/>
                          </a:solidFill>
                          <a:effectLst/>
                          <a:latin typeface="+mn-lt"/>
                          <a:ea typeface="+mn-ea"/>
                          <a:cs typeface="+mn-cs"/>
                        </a:rPr>
                        <a:t>- Relevance, impact and scalability of the challenge presented for co-development with a startup;</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Potential for creating a relevant and scalable solution not only for the challenge presented but also for the tourism sector;</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Maturity of the company/ Time of existence;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Team experience;</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Motivation and relevance of the objectives presented for participation in the </a:t>
                      </a:r>
                      <a:r>
                        <a:rPr lang="en-US" sz="1400" b="0" i="0" kern="1200" dirty="0" err="1">
                          <a:solidFill>
                            <a:schemeClr val="dk1"/>
                          </a:solidFill>
                          <a:effectLst/>
                          <a:latin typeface="+mn-lt"/>
                          <a:ea typeface="+mn-ea"/>
                          <a:cs typeface="+mn-cs"/>
                        </a:rPr>
                        <a:t>programme</a:t>
                      </a:r>
                      <a:r>
                        <a:rPr lang="en-US" sz="1400" b="0" i="0" kern="1200" dirty="0">
                          <a:solidFill>
                            <a:schemeClr val="dk1"/>
                          </a:solidFill>
                          <a:effectLst/>
                          <a:latin typeface="+mn-lt"/>
                          <a:ea typeface="+mn-ea"/>
                          <a:cs typeface="+mn-cs"/>
                        </a:rPr>
                        <a:t>;</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Ability to work in groups, receive feedback and</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co-develop a solution with a startup;</a:t>
                      </a:r>
                      <a:br>
                        <a:rPr lang="en-US" sz="1400" b="0" i="0" kern="1200" dirty="0">
                          <a:solidFill>
                            <a:schemeClr val="dk1"/>
                          </a:solidFill>
                          <a:effectLst/>
                          <a:latin typeface="+mn-lt"/>
                          <a:ea typeface="+mn-ea"/>
                          <a:cs typeface="+mn-cs"/>
                        </a:rPr>
                      </a:br>
                      <a:r>
                        <a:rPr lang="en-US" sz="1400" b="0" i="0" kern="1200" dirty="0">
                          <a:solidFill>
                            <a:schemeClr val="dk1"/>
                          </a:solidFill>
                          <a:effectLst/>
                          <a:latin typeface="+mn-lt"/>
                          <a:ea typeface="+mn-ea"/>
                          <a:cs typeface="+mn-cs"/>
                        </a:rPr>
                        <a:t>- Flexibility, adaptation and problem solving </a:t>
                      </a:r>
                      <a:endParaRPr lang="pt-PT" sz="1400" dirty="0"/>
                    </a:p>
                  </a:txBody>
                  <a:tcPr/>
                </a:tc>
                <a:extLst>
                  <a:ext uri="{0D108BD9-81ED-4DB2-BD59-A6C34878D82A}">
                    <a16:rowId xmlns:a16="http://schemas.microsoft.com/office/drawing/2014/main" val="45590488"/>
                  </a:ext>
                </a:extLst>
              </a:tr>
            </a:tbl>
          </a:graphicData>
        </a:graphic>
      </p:graphicFrame>
    </p:spTree>
    <p:extLst>
      <p:ext uri="{BB962C8B-B14F-4D97-AF65-F5344CB8AC3E}">
        <p14:creationId xmlns:p14="http://schemas.microsoft.com/office/powerpoint/2010/main" val="2651115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4B0FF5B-5857-4DD2-8316-525F7AB76D4C}"/>
              </a:ext>
            </a:extLst>
          </p:cNvPr>
          <p:cNvGrpSpPr/>
          <p:nvPr/>
        </p:nvGrpSpPr>
        <p:grpSpPr>
          <a:xfrm>
            <a:off x="5207975" y="2573079"/>
            <a:ext cx="6983876" cy="1711842"/>
            <a:chOff x="5207975" y="2573079"/>
            <a:chExt cx="6983876" cy="1711842"/>
          </a:xfrm>
        </p:grpSpPr>
        <p:sp>
          <p:nvSpPr>
            <p:cNvPr id="2" name="Rectangle 1">
              <a:extLst>
                <a:ext uri="{FF2B5EF4-FFF2-40B4-BE49-F238E27FC236}">
                  <a16:creationId xmlns:a16="http://schemas.microsoft.com/office/drawing/2014/main" id="{2FD24A37-A04F-4CF8-80D7-1D65CB9073FD}"/>
                </a:ext>
              </a:extLst>
            </p:cNvPr>
            <p:cNvSpPr/>
            <p:nvPr/>
          </p:nvSpPr>
          <p:spPr>
            <a:xfrm>
              <a:off x="5208124" y="2573079"/>
              <a:ext cx="6983727" cy="171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a:extLst>
                <a:ext uri="{FF2B5EF4-FFF2-40B4-BE49-F238E27FC236}">
                  <a16:creationId xmlns:a16="http://schemas.microsoft.com/office/drawing/2014/main" id="{AE50E034-FB76-415F-B18C-807D285EA85C}"/>
                </a:ext>
              </a:extLst>
            </p:cNvPr>
            <p:cNvSpPr/>
            <p:nvPr/>
          </p:nvSpPr>
          <p:spPr>
            <a:xfrm>
              <a:off x="5207975" y="2573079"/>
              <a:ext cx="168406" cy="17118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5847907" y="2839121"/>
            <a:ext cx="6344093" cy="830997"/>
          </a:xfrm>
          <a:prstGeom prst="rect">
            <a:avLst/>
          </a:prstGeom>
          <a:noFill/>
        </p:spPr>
        <p:txBody>
          <a:bodyPr wrap="square" rtlCol="0" anchor="ctr">
            <a:spAutoFit/>
          </a:bodyPr>
          <a:lstStyle/>
          <a:p>
            <a:r>
              <a:rPr lang="en-US" altLang="ko-KR" sz="4800" dirty="0">
                <a:solidFill>
                  <a:schemeClr val="bg1"/>
                </a:solidFill>
                <a:cs typeface="Arial" pitchFamily="34" charset="0"/>
              </a:rPr>
              <a:t>Activity Plan</a:t>
            </a:r>
            <a:endParaRPr lang="ko-KR" altLang="en-US" sz="4800" dirty="0">
              <a:solidFill>
                <a:schemeClr val="bg1"/>
              </a:solidFill>
              <a:cs typeface="Arial" pitchFamily="34" charset="0"/>
            </a:endParaRPr>
          </a:p>
        </p:txBody>
      </p:sp>
    </p:spTree>
    <p:extLst>
      <p:ext uri="{BB962C8B-B14F-4D97-AF65-F5344CB8AC3E}">
        <p14:creationId xmlns:p14="http://schemas.microsoft.com/office/powerpoint/2010/main" val="363259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C16EF19-908D-6761-214A-6FFB4D561D18}"/>
              </a:ext>
            </a:extLst>
          </p:cNvPr>
          <p:cNvSpPr txBox="1"/>
          <p:nvPr/>
        </p:nvSpPr>
        <p:spPr>
          <a:xfrm>
            <a:off x="1364809" y="1643017"/>
            <a:ext cx="9979465" cy="3046988"/>
          </a:xfrm>
          <a:prstGeom prst="rect">
            <a:avLst/>
          </a:prstGeom>
          <a:noFill/>
        </p:spPr>
        <p:txBody>
          <a:bodyPr wrap="square">
            <a:spAutoFit/>
          </a:bodyPr>
          <a:lstStyle/>
          <a:p>
            <a:r>
              <a:rPr lang="en-US" sz="1600" b="1" i="0" dirty="0">
                <a:solidFill>
                  <a:srgbClr val="FF2600"/>
                </a:solidFill>
                <a:effectLst/>
              </a:rPr>
              <a:t>Project Management</a:t>
            </a:r>
            <a:br>
              <a:rPr lang="en-US" sz="1600" b="1" i="0" dirty="0">
                <a:solidFill>
                  <a:srgbClr val="FF2600"/>
                </a:solidFill>
                <a:effectLst/>
              </a:rPr>
            </a:br>
            <a:r>
              <a:rPr lang="en-US" sz="1600" b="0" i="0" dirty="0">
                <a:solidFill>
                  <a:srgbClr val="000000"/>
                </a:solidFill>
                <a:effectLst/>
              </a:rPr>
              <a:t>• Full-time Program Manager to manage the startups and all the stakeholders of the Program;</a:t>
            </a:r>
            <a:endParaRPr lang="en-US" sz="1600" dirty="0">
              <a:solidFill>
                <a:srgbClr val="000000"/>
              </a:solidFill>
            </a:endParaRPr>
          </a:p>
          <a:p>
            <a:br>
              <a:rPr lang="en-US" sz="1600" b="0" i="0" dirty="0">
                <a:solidFill>
                  <a:srgbClr val="000000"/>
                </a:solidFill>
                <a:effectLst/>
              </a:rPr>
            </a:br>
            <a:r>
              <a:rPr lang="en-US" sz="1600" b="1" i="0" dirty="0">
                <a:solidFill>
                  <a:srgbClr val="FF2600"/>
                </a:solidFill>
                <a:effectLst/>
              </a:rPr>
              <a:t>Knowledge</a:t>
            </a:r>
            <a:br>
              <a:rPr lang="en-US" sz="1600" b="1" i="0" dirty="0">
                <a:solidFill>
                  <a:srgbClr val="FF2600"/>
                </a:solidFill>
                <a:effectLst/>
              </a:rPr>
            </a:br>
            <a:r>
              <a:rPr lang="en-US" sz="1600" b="0" i="0" dirty="0">
                <a:solidFill>
                  <a:srgbClr val="000000"/>
                </a:solidFill>
                <a:effectLst/>
              </a:rPr>
              <a:t>• Workshops delivery: 15 workshops are delivered during the Program;</a:t>
            </a:r>
            <a:br>
              <a:rPr lang="en-US" sz="1600" b="0" i="0" dirty="0">
                <a:solidFill>
                  <a:srgbClr val="000000"/>
                </a:solidFill>
                <a:effectLst/>
              </a:rPr>
            </a:br>
            <a:r>
              <a:rPr lang="en-US" sz="1600" b="0" i="0" dirty="0">
                <a:solidFill>
                  <a:srgbClr val="000000"/>
                </a:solidFill>
                <a:effectLst/>
              </a:rPr>
              <a:t>• Mentors Office Hours: minimum of 20 mentorship sessions with relevant experts;</a:t>
            </a:r>
          </a:p>
          <a:p>
            <a:br>
              <a:rPr lang="en-US" sz="1600" b="0" i="0" dirty="0">
                <a:solidFill>
                  <a:srgbClr val="000000"/>
                </a:solidFill>
                <a:effectLst/>
              </a:rPr>
            </a:br>
            <a:r>
              <a:rPr lang="en-US" sz="1600" b="1" i="0" dirty="0">
                <a:solidFill>
                  <a:srgbClr val="FF2600"/>
                </a:solidFill>
                <a:effectLst/>
              </a:rPr>
              <a:t>Communication &amp; Production</a:t>
            </a:r>
            <a:br>
              <a:rPr lang="en-US" sz="1600" b="0" i="0" dirty="0">
                <a:solidFill>
                  <a:srgbClr val="000000"/>
                </a:solidFill>
                <a:effectLst/>
              </a:rPr>
            </a:br>
            <a:r>
              <a:rPr lang="en-US" sz="1600" b="0" i="0" dirty="0">
                <a:solidFill>
                  <a:srgbClr val="000000"/>
                </a:solidFill>
                <a:effectLst/>
              </a:rPr>
              <a:t>• Communication Plan design, including social media activation and blog content;</a:t>
            </a:r>
            <a:br>
              <a:rPr lang="en-US" sz="1600" b="0" i="0" dirty="0">
                <a:solidFill>
                  <a:srgbClr val="000000"/>
                </a:solidFill>
                <a:effectLst/>
              </a:rPr>
            </a:br>
            <a:r>
              <a:rPr lang="en-US" sz="1600" b="0" i="0" dirty="0">
                <a:solidFill>
                  <a:srgbClr val="000000"/>
                </a:solidFill>
                <a:effectLst/>
              </a:rPr>
              <a:t>• Activation of Tourism 4.0 international referral network;</a:t>
            </a:r>
            <a:br>
              <a:rPr lang="en-US" sz="1600" b="0" i="0" dirty="0">
                <a:solidFill>
                  <a:srgbClr val="000000"/>
                </a:solidFill>
                <a:effectLst/>
              </a:rPr>
            </a:br>
            <a:r>
              <a:rPr lang="en-US" sz="1600" b="0" i="0" dirty="0">
                <a:solidFill>
                  <a:srgbClr val="000000"/>
                </a:solidFill>
                <a:effectLst/>
              </a:rPr>
              <a:t>• Event and production management: roadmap, program design, venue setup;</a:t>
            </a:r>
            <a:br>
              <a:rPr lang="en-US" sz="1600" dirty="0"/>
            </a:br>
            <a:endParaRPr lang="pt-PT" sz="1600" dirty="0"/>
          </a:p>
        </p:txBody>
      </p:sp>
      <p:sp>
        <p:nvSpPr>
          <p:cNvPr id="5" name="CaixaDeTexto 4">
            <a:extLst>
              <a:ext uri="{FF2B5EF4-FFF2-40B4-BE49-F238E27FC236}">
                <a16:creationId xmlns:a16="http://schemas.microsoft.com/office/drawing/2014/main" id="{4DBC341D-C25B-D9EC-062A-11253D2F73DF}"/>
              </a:ext>
            </a:extLst>
          </p:cNvPr>
          <p:cNvSpPr txBox="1"/>
          <p:nvPr/>
        </p:nvSpPr>
        <p:spPr>
          <a:xfrm>
            <a:off x="852599" y="439158"/>
            <a:ext cx="7507586" cy="461665"/>
          </a:xfrm>
          <a:prstGeom prst="rect">
            <a:avLst/>
          </a:prstGeom>
          <a:noFill/>
        </p:spPr>
        <p:txBody>
          <a:bodyPr wrap="square">
            <a:spAutoFit/>
          </a:bodyPr>
          <a:lstStyle/>
          <a:p>
            <a:r>
              <a:rPr lang="en-US" sz="2400" b="1" dirty="0">
                <a:solidFill>
                  <a:srgbClr val="149DDB"/>
                </a:solidFill>
                <a:latin typeface="OpenSans-Bold"/>
              </a:rPr>
              <a:t>ACTIVITY PLAN</a:t>
            </a:r>
            <a:endParaRPr lang="pt-PT" sz="2400" dirty="0">
              <a:solidFill>
                <a:srgbClr val="149DDB"/>
              </a:solidFill>
            </a:endParaRPr>
          </a:p>
        </p:txBody>
      </p:sp>
    </p:spTree>
    <p:extLst>
      <p:ext uri="{BB962C8B-B14F-4D97-AF65-F5344CB8AC3E}">
        <p14:creationId xmlns:p14="http://schemas.microsoft.com/office/powerpoint/2010/main" val="2624579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084E4B-5F7E-4B0D-9538-D7ABEB183593}"/>
              </a:ext>
            </a:extLst>
          </p:cNvPr>
          <p:cNvSpPr/>
          <p:nvPr/>
        </p:nvSpPr>
        <p:spPr>
          <a:xfrm>
            <a:off x="7857460" y="1"/>
            <a:ext cx="4334539"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DF691C40-340A-44BC-A6B3-C3A20A9ED913}"/>
              </a:ext>
            </a:extLst>
          </p:cNvPr>
          <p:cNvSpPr txBox="1"/>
          <p:nvPr/>
        </p:nvSpPr>
        <p:spPr>
          <a:xfrm>
            <a:off x="7857460" y="2629120"/>
            <a:ext cx="4334539" cy="995209"/>
          </a:xfrm>
          <a:prstGeom prst="rect">
            <a:avLst/>
          </a:prstGeom>
          <a:noFill/>
        </p:spPr>
        <p:txBody>
          <a:bodyPr wrap="square" rtlCol="0" anchor="ctr">
            <a:spAutoFit/>
          </a:bodyPr>
          <a:lstStyle/>
          <a:p>
            <a:pPr algn="ctr"/>
            <a:r>
              <a:rPr lang="en-US" altLang="ko-KR" sz="5867" dirty="0">
                <a:solidFill>
                  <a:schemeClr val="bg1"/>
                </a:solidFill>
                <a:cs typeface="Arial" pitchFamily="34" charset="0"/>
              </a:rPr>
              <a:t>Thank You</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a Imagem 3" descr="Uma imagem com pessoa, homem, fato&#10;&#10;Descrição gerada automaticamente">
            <a:extLst>
              <a:ext uri="{FF2B5EF4-FFF2-40B4-BE49-F238E27FC236}">
                <a16:creationId xmlns:a16="http://schemas.microsoft.com/office/drawing/2014/main" id="{1FEED182-AB96-299F-03F8-DD2A4786D5BF}"/>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33349" r="33349"/>
          <a:stretch>
            <a:fillRect/>
          </a:stretch>
        </p:blipFill>
        <p:spPr/>
      </p:pic>
      <p:sp>
        <p:nvSpPr>
          <p:cNvPr id="6" name="CaixaDeTexto 5">
            <a:extLst>
              <a:ext uri="{FF2B5EF4-FFF2-40B4-BE49-F238E27FC236}">
                <a16:creationId xmlns:a16="http://schemas.microsoft.com/office/drawing/2014/main" id="{3E3DCEE9-1042-AA28-2106-0D3B0B66EEAE}"/>
              </a:ext>
            </a:extLst>
          </p:cNvPr>
          <p:cNvSpPr txBox="1"/>
          <p:nvPr/>
        </p:nvSpPr>
        <p:spPr>
          <a:xfrm>
            <a:off x="6571717" y="1073756"/>
            <a:ext cx="5392396" cy="3046988"/>
          </a:xfrm>
          <a:prstGeom prst="rect">
            <a:avLst/>
          </a:prstGeom>
          <a:noFill/>
        </p:spPr>
        <p:txBody>
          <a:bodyPr wrap="square">
            <a:spAutoFit/>
          </a:bodyPr>
          <a:lstStyle/>
          <a:p>
            <a:r>
              <a:rPr lang="en-US" sz="3200" b="0" i="0" dirty="0">
                <a:solidFill>
                  <a:srgbClr val="000000"/>
                </a:solidFill>
                <a:effectLst/>
                <a:latin typeface="DMSerifDisplay-Regular"/>
              </a:rPr>
              <a:t>“</a:t>
            </a:r>
            <a:r>
              <a:rPr lang="en-US" sz="3200" b="0" i="0" dirty="0">
                <a:solidFill>
                  <a:srgbClr val="8BAFE3"/>
                </a:solidFill>
                <a:effectLst/>
                <a:latin typeface="DMSerifDisplay-Regular"/>
              </a:rPr>
              <a:t>Tourism can be a platform for</a:t>
            </a:r>
            <a:br>
              <a:rPr lang="en-US" sz="3200" b="0" i="0" dirty="0">
                <a:solidFill>
                  <a:srgbClr val="8BAFE3"/>
                </a:solidFill>
                <a:effectLst/>
                <a:latin typeface="DMSerifDisplay-Regular"/>
              </a:rPr>
            </a:br>
            <a:r>
              <a:rPr lang="en-US" sz="3200" b="0" i="0" dirty="0">
                <a:solidFill>
                  <a:srgbClr val="8BAFE3"/>
                </a:solidFill>
                <a:effectLst/>
                <a:latin typeface="DMSerifDisplay-Regular"/>
              </a:rPr>
              <a:t>overcoming the pandemic. </a:t>
            </a:r>
          </a:p>
          <a:p>
            <a:r>
              <a:rPr lang="en-US" sz="3200" b="0" i="0" dirty="0">
                <a:solidFill>
                  <a:srgbClr val="8BAFE3"/>
                </a:solidFill>
                <a:effectLst/>
                <a:latin typeface="DMSerifDisplay-Regular"/>
              </a:rPr>
              <a:t>By</a:t>
            </a:r>
            <a:r>
              <a:rPr lang="en-US" sz="3200" dirty="0">
                <a:solidFill>
                  <a:srgbClr val="8BAFE3"/>
                </a:solidFill>
                <a:latin typeface="DMSerifDisplay-Regular"/>
              </a:rPr>
              <a:t> </a:t>
            </a:r>
            <a:r>
              <a:rPr lang="en-US" sz="3200" b="0" i="0" dirty="0">
                <a:solidFill>
                  <a:srgbClr val="8BAFE3"/>
                </a:solidFill>
                <a:effectLst/>
                <a:latin typeface="DMSerifDisplay-Regular"/>
              </a:rPr>
              <a:t>bringing people together, tourism can promote solidarity and trust</a:t>
            </a:r>
            <a:r>
              <a:rPr lang="en-US" sz="3200" b="0" i="0" dirty="0">
                <a:solidFill>
                  <a:srgbClr val="000000"/>
                </a:solidFill>
                <a:effectLst/>
                <a:latin typeface="DMSerifDisplay-Regular"/>
              </a:rPr>
              <a:t>”</a:t>
            </a:r>
            <a:r>
              <a:rPr lang="en-US" sz="3200" dirty="0"/>
              <a:t> </a:t>
            </a:r>
            <a:br>
              <a:rPr lang="en-US" sz="3200" dirty="0"/>
            </a:br>
            <a:endParaRPr lang="pt-PT" sz="3200" dirty="0"/>
          </a:p>
        </p:txBody>
      </p:sp>
      <p:sp>
        <p:nvSpPr>
          <p:cNvPr id="8" name="CaixaDeTexto 7">
            <a:extLst>
              <a:ext uri="{FF2B5EF4-FFF2-40B4-BE49-F238E27FC236}">
                <a16:creationId xmlns:a16="http://schemas.microsoft.com/office/drawing/2014/main" id="{05FC96CF-EECE-5F10-A3DD-C19464158398}"/>
              </a:ext>
            </a:extLst>
          </p:cNvPr>
          <p:cNvSpPr txBox="1"/>
          <p:nvPr/>
        </p:nvSpPr>
        <p:spPr>
          <a:xfrm>
            <a:off x="9483762" y="5657671"/>
            <a:ext cx="2976007" cy="1200329"/>
          </a:xfrm>
          <a:prstGeom prst="rect">
            <a:avLst/>
          </a:prstGeom>
          <a:noFill/>
        </p:spPr>
        <p:txBody>
          <a:bodyPr wrap="square">
            <a:spAutoFit/>
          </a:bodyPr>
          <a:lstStyle/>
          <a:p>
            <a:r>
              <a:rPr lang="pt-PT" sz="1800" b="1" i="0" dirty="0">
                <a:solidFill>
                  <a:srgbClr val="000000"/>
                </a:solidFill>
                <a:effectLst/>
                <a:latin typeface="PublicSans-Thin_SemiBold"/>
              </a:rPr>
              <a:t>UN SECRETARY-GENERAL</a:t>
            </a:r>
            <a:br>
              <a:rPr lang="pt-PT" sz="1800" b="1" i="0" dirty="0">
                <a:solidFill>
                  <a:srgbClr val="000000"/>
                </a:solidFill>
                <a:effectLst/>
                <a:latin typeface="PublicSans-Thin_SemiBold"/>
              </a:rPr>
            </a:br>
            <a:r>
              <a:rPr lang="pt-PT" sz="1800" b="1" i="0" dirty="0">
                <a:solidFill>
                  <a:srgbClr val="000000"/>
                </a:solidFill>
                <a:effectLst/>
                <a:latin typeface="PublicSans-Thin_SemiBold"/>
              </a:rPr>
              <a:t>ANTONIO GUTERRES</a:t>
            </a:r>
            <a:br>
              <a:rPr lang="pt-PT" sz="1800" b="1" i="0" dirty="0">
                <a:solidFill>
                  <a:srgbClr val="000000"/>
                </a:solidFill>
                <a:effectLst/>
                <a:latin typeface="LucidaGrande-Bold"/>
              </a:rPr>
            </a:br>
            <a:r>
              <a:rPr lang="pt-PT" sz="1800" b="1" i="0" dirty="0">
                <a:solidFill>
                  <a:srgbClr val="000000"/>
                </a:solidFill>
                <a:effectLst/>
                <a:latin typeface="PublicSans-Thin_SemiBold"/>
              </a:rPr>
              <a:t>2020</a:t>
            </a:r>
            <a:r>
              <a:rPr lang="pt-PT" dirty="0"/>
              <a:t> </a:t>
            </a:r>
            <a:br>
              <a:rPr lang="pt-PT" dirty="0"/>
            </a:br>
            <a:endParaRPr lang="pt-PT" dirty="0"/>
          </a:p>
        </p:txBody>
      </p:sp>
    </p:spTree>
    <p:extLst>
      <p:ext uri="{BB962C8B-B14F-4D97-AF65-F5344CB8AC3E}">
        <p14:creationId xmlns:p14="http://schemas.microsoft.com/office/powerpoint/2010/main" val="170373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2D7251-4B39-427F-842D-01C8272FFCCA}"/>
              </a:ext>
            </a:extLst>
          </p:cNvPr>
          <p:cNvSpPr/>
          <p:nvPr/>
        </p:nvSpPr>
        <p:spPr>
          <a:xfrm>
            <a:off x="6096000" y="0"/>
            <a:ext cx="6096000" cy="6858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380313" y="290635"/>
            <a:ext cx="5697215"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a:t>
            </a:r>
            <a:endParaRPr lang="ko-KR" altLang="en-US" sz="5400" dirty="0">
              <a:solidFill>
                <a:schemeClr val="bg1"/>
              </a:solidFill>
              <a:cs typeface="Arial" pitchFamily="34" charset="0"/>
            </a:endParaRPr>
          </a:p>
        </p:txBody>
      </p:sp>
      <p:grpSp>
        <p:nvGrpSpPr>
          <p:cNvPr id="5" name="Group 4">
            <a:extLst>
              <a:ext uri="{FF2B5EF4-FFF2-40B4-BE49-F238E27FC236}">
                <a16:creationId xmlns:a16="http://schemas.microsoft.com/office/drawing/2014/main" id="{8A4B3717-B43B-4563-B085-3715CBD058DC}"/>
              </a:ext>
            </a:extLst>
          </p:cNvPr>
          <p:cNvGrpSpPr/>
          <p:nvPr/>
        </p:nvGrpSpPr>
        <p:grpSpPr>
          <a:xfrm>
            <a:off x="6487236" y="634136"/>
            <a:ext cx="5458493" cy="886162"/>
            <a:chOff x="5819650" y="1666120"/>
            <a:chExt cx="5458493" cy="886162"/>
          </a:xfrm>
        </p:grpSpPr>
        <p:grpSp>
          <p:nvGrpSpPr>
            <p:cNvPr id="3" name="Group 2">
              <a:extLst>
                <a:ext uri="{FF2B5EF4-FFF2-40B4-BE49-F238E27FC236}">
                  <a16:creationId xmlns:a16="http://schemas.microsoft.com/office/drawing/2014/main" id="{EF024045-B298-4962-9312-D0F2ECA5F537}"/>
                </a:ext>
              </a:extLst>
            </p:cNvPr>
            <p:cNvGrpSpPr/>
            <p:nvPr/>
          </p:nvGrpSpPr>
          <p:grpSpPr>
            <a:xfrm>
              <a:off x="6751979" y="1666120"/>
              <a:ext cx="4526164" cy="886162"/>
              <a:chOff x="6751979" y="1666120"/>
              <a:chExt cx="4526164" cy="886162"/>
            </a:xfrm>
          </p:grpSpPr>
          <p:sp>
            <p:nvSpPr>
              <p:cNvPr id="8" name="TextBox 7"/>
              <p:cNvSpPr txBox="1"/>
              <p:nvPr/>
            </p:nvSpPr>
            <p:spPr>
              <a:xfrm>
                <a:off x="6770451" y="2090617"/>
                <a:ext cx="4507692" cy="461665"/>
              </a:xfrm>
              <a:prstGeom prst="rect">
                <a:avLst/>
              </a:prstGeom>
              <a:noFill/>
            </p:spPr>
            <p:txBody>
              <a:bodyPr wrap="square" rtlCol="0">
                <a:spAutoFit/>
              </a:bodyPr>
              <a:lstStyle/>
              <a:p>
                <a:r>
                  <a:rPr lang="en-US" altLang="ko-KR" sz="1200" dirty="0">
                    <a:solidFill>
                      <a:schemeClr val="bg1"/>
                    </a:solidFill>
                    <a:cs typeface="Arial" pitchFamily="34" charset="0"/>
                  </a:rPr>
                  <a:t>PROPOSE | WHO DO WE ADDRESS? |MAIN OBJECTIVES | </a:t>
                </a:r>
              </a:p>
              <a:p>
                <a:r>
                  <a:rPr lang="en-US" altLang="ko-KR" sz="1200" dirty="0">
                    <a:solidFill>
                      <a:schemeClr val="bg1"/>
                    </a:solidFill>
                    <a:cs typeface="Arial" pitchFamily="34" charset="0"/>
                  </a:rPr>
                  <a:t>WHO WE ARE?| </a:t>
                </a:r>
              </a:p>
            </p:txBody>
          </p:sp>
          <p:sp>
            <p:nvSpPr>
              <p:cNvPr id="9" name="TextBox 8"/>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Introduction</a:t>
                </a:r>
                <a:endParaRPr lang="ko-KR" altLang="en-US" sz="2700" b="1" dirty="0">
                  <a:solidFill>
                    <a:schemeClr val="bg1"/>
                  </a:solidFill>
                  <a:cs typeface="Arial" pitchFamily="34" charset="0"/>
                </a:endParaRPr>
              </a:p>
            </p:txBody>
          </p:sp>
        </p:grpSp>
        <p:sp>
          <p:nvSpPr>
            <p:cNvPr id="7" name="TextBox 6"/>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EECB07EB-5AF0-45CD-B927-EBAF602181D2}"/>
              </a:ext>
            </a:extLst>
          </p:cNvPr>
          <p:cNvGrpSpPr/>
          <p:nvPr/>
        </p:nvGrpSpPr>
        <p:grpSpPr>
          <a:xfrm>
            <a:off x="6482616" y="2002656"/>
            <a:ext cx="5458493" cy="1070828"/>
            <a:chOff x="5819650" y="1666120"/>
            <a:chExt cx="5458493" cy="1070828"/>
          </a:xfrm>
        </p:grpSpPr>
        <p:grpSp>
          <p:nvGrpSpPr>
            <p:cNvPr id="12" name="Group 11">
              <a:extLst>
                <a:ext uri="{FF2B5EF4-FFF2-40B4-BE49-F238E27FC236}">
                  <a16:creationId xmlns:a16="http://schemas.microsoft.com/office/drawing/2014/main" id="{8E64456B-5A03-4BB5-8FBA-93AABDC48ED2}"/>
                </a:ext>
              </a:extLst>
            </p:cNvPr>
            <p:cNvGrpSpPr/>
            <p:nvPr/>
          </p:nvGrpSpPr>
          <p:grpSpPr>
            <a:xfrm>
              <a:off x="6751979" y="1666120"/>
              <a:ext cx="4526164" cy="1070828"/>
              <a:chOff x="6751979" y="1666120"/>
              <a:chExt cx="4526164" cy="1070828"/>
            </a:xfrm>
          </p:grpSpPr>
          <p:sp>
            <p:nvSpPr>
              <p:cNvPr id="14" name="TextBox 13">
                <a:extLst>
                  <a:ext uri="{FF2B5EF4-FFF2-40B4-BE49-F238E27FC236}">
                    <a16:creationId xmlns:a16="http://schemas.microsoft.com/office/drawing/2014/main" id="{AD5F3BA0-B7BB-4308-AD8E-705F5890C140}"/>
                  </a:ext>
                </a:extLst>
              </p:cNvPr>
              <p:cNvSpPr txBox="1"/>
              <p:nvPr/>
            </p:nvSpPr>
            <p:spPr>
              <a:xfrm>
                <a:off x="6770451" y="2090617"/>
                <a:ext cx="4507692" cy="646331"/>
              </a:xfrm>
              <a:prstGeom prst="rect">
                <a:avLst/>
              </a:prstGeom>
              <a:noFill/>
            </p:spPr>
            <p:txBody>
              <a:bodyPr wrap="square" rtlCol="0">
                <a:spAutoFit/>
              </a:bodyPr>
              <a:lstStyle/>
              <a:p>
                <a:r>
                  <a:rPr lang="en-US" altLang="ko-KR" sz="1200" dirty="0">
                    <a:solidFill>
                      <a:schemeClr val="bg1"/>
                    </a:solidFill>
                    <a:cs typeface="Arial" pitchFamily="34" charset="0"/>
                  </a:rPr>
                  <a:t>WHY SHOULD YOUR SME PARTICIPATE | WHAT DO WE OFFER?| STRUCTURE | HOW TO APPLY? |  WHAT IS EXPECTED FROM PARTICIPATING SME’S?</a:t>
                </a:r>
              </a:p>
            </p:txBody>
          </p:sp>
          <p:sp>
            <p:nvSpPr>
              <p:cNvPr id="15" name="TextBox 14">
                <a:extLst>
                  <a:ext uri="{FF2B5EF4-FFF2-40B4-BE49-F238E27FC236}">
                    <a16:creationId xmlns:a16="http://schemas.microsoft.com/office/drawing/2014/main" id="{77781492-1FA1-4EE9-87A1-4997D4F01DB5}"/>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Open Call for Tourism SME’s</a:t>
                </a:r>
                <a:endParaRPr lang="ko-KR" altLang="en-US" sz="2700" b="1" dirty="0">
                  <a:solidFill>
                    <a:schemeClr val="bg1"/>
                  </a:solidFill>
                  <a:cs typeface="Arial" pitchFamily="34" charset="0"/>
                </a:endParaRPr>
              </a:p>
            </p:txBody>
          </p:sp>
        </p:grpSp>
        <p:sp>
          <p:nvSpPr>
            <p:cNvPr id="13" name="TextBox 12">
              <a:extLst>
                <a:ext uri="{FF2B5EF4-FFF2-40B4-BE49-F238E27FC236}">
                  <a16:creationId xmlns:a16="http://schemas.microsoft.com/office/drawing/2014/main" id="{A79AEE55-A06B-4578-BBC8-B650ED0DEABC}"/>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8</a:t>
              </a:r>
              <a:endParaRPr lang="ko-KR" altLang="en-US" sz="3600" b="1" dirty="0">
                <a:solidFill>
                  <a:schemeClr val="bg1"/>
                </a:solidFill>
                <a:cs typeface="Arial" pitchFamily="34" charset="0"/>
              </a:endParaRPr>
            </a:p>
          </p:txBody>
        </p:sp>
      </p:grpSp>
      <p:grpSp>
        <p:nvGrpSpPr>
          <p:cNvPr id="16" name="Group 15">
            <a:extLst>
              <a:ext uri="{FF2B5EF4-FFF2-40B4-BE49-F238E27FC236}">
                <a16:creationId xmlns:a16="http://schemas.microsoft.com/office/drawing/2014/main" id="{DACCAEFD-940F-43AD-B138-7AC7983A258D}"/>
              </a:ext>
            </a:extLst>
          </p:cNvPr>
          <p:cNvGrpSpPr/>
          <p:nvPr/>
        </p:nvGrpSpPr>
        <p:grpSpPr>
          <a:xfrm>
            <a:off x="6477996" y="3371176"/>
            <a:ext cx="5458493" cy="886162"/>
            <a:chOff x="5819650" y="1666120"/>
            <a:chExt cx="5458493" cy="886162"/>
          </a:xfrm>
        </p:grpSpPr>
        <p:grpSp>
          <p:nvGrpSpPr>
            <p:cNvPr id="17" name="Group 16">
              <a:extLst>
                <a:ext uri="{FF2B5EF4-FFF2-40B4-BE49-F238E27FC236}">
                  <a16:creationId xmlns:a16="http://schemas.microsoft.com/office/drawing/2014/main" id="{712FF121-2EA6-45C3-9077-7A4741C0A484}"/>
                </a:ext>
              </a:extLst>
            </p:cNvPr>
            <p:cNvGrpSpPr/>
            <p:nvPr/>
          </p:nvGrpSpPr>
          <p:grpSpPr>
            <a:xfrm>
              <a:off x="6751979" y="1666120"/>
              <a:ext cx="4526164" cy="886162"/>
              <a:chOff x="6751979" y="1666120"/>
              <a:chExt cx="4526164" cy="886162"/>
            </a:xfrm>
          </p:grpSpPr>
          <p:sp>
            <p:nvSpPr>
              <p:cNvPr id="19" name="TextBox 18">
                <a:extLst>
                  <a:ext uri="{FF2B5EF4-FFF2-40B4-BE49-F238E27FC236}">
                    <a16:creationId xmlns:a16="http://schemas.microsoft.com/office/drawing/2014/main" id="{FFF6621E-83DF-4422-86FE-0144C39F4311}"/>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chemeClr val="bg1"/>
                    </a:solidFill>
                    <a:cs typeface="Arial" pitchFamily="34" charset="0"/>
                  </a:rPr>
                  <a:t>PLANNED COMMUNICATION PLAN | BEFORE THE PROGRAM | DURING AND AFTER THE PROGRAM</a:t>
                </a:r>
              </a:p>
            </p:txBody>
          </p:sp>
          <p:sp>
            <p:nvSpPr>
              <p:cNvPr id="20" name="TextBox 19">
                <a:extLst>
                  <a:ext uri="{FF2B5EF4-FFF2-40B4-BE49-F238E27FC236}">
                    <a16:creationId xmlns:a16="http://schemas.microsoft.com/office/drawing/2014/main" id="{92876439-7B60-4359-8451-3F9EFA3D510C}"/>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Communication</a:t>
                </a:r>
                <a:endParaRPr lang="ko-KR" altLang="en-US" sz="2700" b="1" dirty="0">
                  <a:solidFill>
                    <a:schemeClr val="bg1"/>
                  </a:solidFill>
                  <a:cs typeface="Arial" pitchFamily="34" charset="0"/>
                </a:endParaRPr>
              </a:p>
            </p:txBody>
          </p:sp>
        </p:grpSp>
        <p:sp>
          <p:nvSpPr>
            <p:cNvPr id="18" name="TextBox 17">
              <a:extLst>
                <a:ext uri="{FF2B5EF4-FFF2-40B4-BE49-F238E27FC236}">
                  <a16:creationId xmlns:a16="http://schemas.microsoft.com/office/drawing/2014/main" id="{CC5A42A5-241B-4616-801A-0591A81C946B}"/>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20</a:t>
              </a:r>
              <a:endParaRPr lang="ko-KR" altLang="en-US" sz="3600" b="1" dirty="0">
                <a:solidFill>
                  <a:schemeClr val="bg1"/>
                </a:solidFill>
                <a:cs typeface="Arial" pitchFamily="34" charset="0"/>
              </a:endParaRPr>
            </a:p>
          </p:txBody>
        </p:sp>
      </p:grpSp>
      <p:grpSp>
        <p:nvGrpSpPr>
          <p:cNvPr id="21" name="Group 20">
            <a:extLst>
              <a:ext uri="{FF2B5EF4-FFF2-40B4-BE49-F238E27FC236}">
                <a16:creationId xmlns:a16="http://schemas.microsoft.com/office/drawing/2014/main" id="{1759021F-BBBC-426E-9612-9978882CAD42}"/>
              </a:ext>
            </a:extLst>
          </p:cNvPr>
          <p:cNvGrpSpPr/>
          <p:nvPr/>
        </p:nvGrpSpPr>
        <p:grpSpPr>
          <a:xfrm>
            <a:off x="6473376" y="4739695"/>
            <a:ext cx="5458493" cy="701496"/>
            <a:chOff x="5819650" y="1666120"/>
            <a:chExt cx="5458493" cy="701496"/>
          </a:xfrm>
        </p:grpSpPr>
        <p:grpSp>
          <p:nvGrpSpPr>
            <p:cNvPr id="22" name="Group 21">
              <a:extLst>
                <a:ext uri="{FF2B5EF4-FFF2-40B4-BE49-F238E27FC236}">
                  <a16:creationId xmlns:a16="http://schemas.microsoft.com/office/drawing/2014/main" id="{A11CE21D-0B8F-4ECA-B7E7-9BBC0D6CD83F}"/>
                </a:ext>
              </a:extLst>
            </p:cNvPr>
            <p:cNvGrpSpPr/>
            <p:nvPr/>
          </p:nvGrpSpPr>
          <p:grpSpPr>
            <a:xfrm>
              <a:off x="6751979" y="1666120"/>
              <a:ext cx="4526164" cy="701496"/>
              <a:chOff x="6751979" y="1666120"/>
              <a:chExt cx="4526164" cy="701496"/>
            </a:xfrm>
          </p:grpSpPr>
          <p:sp>
            <p:nvSpPr>
              <p:cNvPr id="24" name="TextBox 23">
                <a:extLst>
                  <a:ext uri="{FF2B5EF4-FFF2-40B4-BE49-F238E27FC236}">
                    <a16:creationId xmlns:a16="http://schemas.microsoft.com/office/drawing/2014/main" id="{0F6ADBC4-09AC-48FF-ACA6-BB486669BA5F}"/>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SELECTION</a:t>
                </a:r>
              </a:p>
            </p:txBody>
          </p:sp>
          <p:sp>
            <p:nvSpPr>
              <p:cNvPr id="25" name="TextBox 24">
                <a:extLst>
                  <a:ext uri="{FF2B5EF4-FFF2-40B4-BE49-F238E27FC236}">
                    <a16:creationId xmlns:a16="http://schemas.microsoft.com/office/drawing/2014/main" id="{69E57309-26D6-4654-9A76-C1BC37CCD6E7}"/>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SME’s &amp; Startups Selection</a:t>
                </a:r>
                <a:endParaRPr lang="ko-KR" altLang="en-US" sz="2700" b="1" dirty="0">
                  <a:solidFill>
                    <a:schemeClr val="bg1"/>
                  </a:solidFill>
                  <a:cs typeface="Arial" pitchFamily="34" charset="0"/>
                </a:endParaRPr>
              </a:p>
            </p:txBody>
          </p:sp>
        </p:grpSp>
        <p:sp>
          <p:nvSpPr>
            <p:cNvPr id="23" name="TextBox 22">
              <a:extLst>
                <a:ext uri="{FF2B5EF4-FFF2-40B4-BE49-F238E27FC236}">
                  <a16:creationId xmlns:a16="http://schemas.microsoft.com/office/drawing/2014/main" id="{C77F97C7-1F12-487F-9440-A1F4D9A8DCC8}"/>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24</a:t>
              </a:r>
              <a:endParaRPr lang="ko-KR" altLang="en-US" sz="3600" b="1" dirty="0">
                <a:solidFill>
                  <a:schemeClr val="bg1"/>
                </a:solidFill>
                <a:cs typeface="Arial" pitchFamily="34" charset="0"/>
              </a:endParaRPr>
            </a:p>
          </p:txBody>
        </p:sp>
      </p:grpSp>
      <p:grpSp>
        <p:nvGrpSpPr>
          <p:cNvPr id="26" name="Group 20">
            <a:extLst>
              <a:ext uri="{FF2B5EF4-FFF2-40B4-BE49-F238E27FC236}">
                <a16:creationId xmlns:a16="http://schemas.microsoft.com/office/drawing/2014/main" id="{058CB375-9A52-E38C-0D30-5ADE0B86EAC0}"/>
              </a:ext>
            </a:extLst>
          </p:cNvPr>
          <p:cNvGrpSpPr/>
          <p:nvPr/>
        </p:nvGrpSpPr>
        <p:grpSpPr>
          <a:xfrm>
            <a:off x="6482616" y="5721021"/>
            <a:ext cx="5458493" cy="701496"/>
            <a:chOff x="5819650" y="1666120"/>
            <a:chExt cx="5458493" cy="701496"/>
          </a:xfrm>
        </p:grpSpPr>
        <p:grpSp>
          <p:nvGrpSpPr>
            <p:cNvPr id="27" name="Group 21">
              <a:extLst>
                <a:ext uri="{FF2B5EF4-FFF2-40B4-BE49-F238E27FC236}">
                  <a16:creationId xmlns:a16="http://schemas.microsoft.com/office/drawing/2014/main" id="{E7BE45CE-916A-8842-7BAF-DC9BF674E7BA}"/>
                </a:ext>
              </a:extLst>
            </p:cNvPr>
            <p:cNvGrpSpPr/>
            <p:nvPr/>
          </p:nvGrpSpPr>
          <p:grpSpPr>
            <a:xfrm>
              <a:off x="6751979" y="1666120"/>
              <a:ext cx="4526164" cy="701496"/>
              <a:chOff x="6751979" y="1666120"/>
              <a:chExt cx="4526164" cy="701496"/>
            </a:xfrm>
          </p:grpSpPr>
          <p:sp>
            <p:nvSpPr>
              <p:cNvPr id="29" name="TextBox 23">
                <a:extLst>
                  <a:ext uri="{FF2B5EF4-FFF2-40B4-BE49-F238E27FC236}">
                    <a16:creationId xmlns:a16="http://schemas.microsoft.com/office/drawing/2014/main" id="{FE49CC38-B55A-307D-9BDB-EC42CD5682BD}"/>
                  </a:ext>
                </a:extLst>
              </p:cNvPr>
              <p:cNvSpPr txBox="1"/>
              <p:nvPr/>
            </p:nvSpPr>
            <p:spPr>
              <a:xfrm>
                <a:off x="6770451" y="2090617"/>
                <a:ext cx="4507692" cy="276999"/>
              </a:xfrm>
              <a:prstGeom prst="rect">
                <a:avLst/>
              </a:prstGeom>
              <a:noFill/>
            </p:spPr>
            <p:txBody>
              <a:bodyPr wrap="square" rtlCol="0">
                <a:spAutoFit/>
              </a:bodyPr>
              <a:lstStyle/>
              <a:p>
                <a:r>
                  <a:rPr lang="en-US" altLang="ko-KR" sz="1200" dirty="0">
                    <a:solidFill>
                      <a:schemeClr val="bg1"/>
                    </a:solidFill>
                    <a:cs typeface="Arial" pitchFamily="34" charset="0"/>
                  </a:rPr>
                  <a:t>Activity Plan</a:t>
                </a:r>
              </a:p>
            </p:txBody>
          </p:sp>
          <p:sp>
            <p:nvSpPr>
              <p:cNvPr id="30" name="TextBox 24">
                <a:extLst>
                  <a:ext uri="{FF2B5EF4-FFF2-40B4-BE49-F238E27FC236}">
                    <a16:creationId xmlns:a16="http://schemas.microsoft.com/office/drawing/2014/main" id="{1AD53AD2-D999-B4DC-4AE6-B015D560E2EE}"/>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a:solidFill>
                      <a:schemeClr val="bg1"/>
                    </a:solidFill>
                    <a:cs typeface="Arial" pitchFamily="34" charset="0"/>
                  </a:rPr>
                  <a:t>Activity Plan</a:t>
                </a:r>
                <a:endParaRPr lang="ko-KR" altLang="en-US" sz="2700" b="1" dirty="0">
                  <a:solidFill>
                    <a:schemeClr val="bg1"/>
                  </a:solidFill>
                  <a:cs typeface="Arial" pitchFamily="34" charset="0"/>
                </a:endParaRPr>
              </a:p>
            </p:txBody>
          </p:sp>
        </p:grpSp>
        <p:sp>
          <p:nvSpPr>
            <p:cNvPr id="28" name="TextBox 22">
              <a:extLst>
                <a:ext uri="{FF2B5EF4-FFF2-40B4-BE49-F238E27FC236}">
                  <a16:creationId xmlns:a16="http://schemas.microsoft.com/office/drawing/2014/main" id="{F0736E6D-0416-1CCC-BD76-AE0310261CF8}"/>
                </a:ext>
              </a:extLst>
            </p:cNvPr>
            <p:cNvSpPr txBox="1"/>
            <p:nvPr/>
          </p:nvSpPr>
          <p:spPr>
            <a:xfrm>
              <a:off x="5819650" y="1666120"/>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26</a:t>
              </a:r>
              <a:endParaRPr lang="ko-KR" altLang="en-US" sz="3600" b="1" dirty="0">
                <a:solidFill>
                  <a:schemeClr val="bg1"/>
                </a:solidFill>
                <a:cs typeface="Arial" pitchFamily="34" charset="0"/>
              </a:endParaRPr>
            </a:p>
          </p:txBody>
        </p:sp>
      </p:grpSp>
    </p:spTree>
    <p:extLst>
      <p:ext uri="{BB962C8B-B14F-4D97-AF65-F5344CB8AC3E}">
        <p14:creationId xmlns:p14="http://schemas.microsoft.com/office/powerpoint/2010/main" val="403338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0223B594-49AD-BECF-B0E1-B56DE387FC3A}"/>
              </a:ext>
            </a:extLst>
          </p:cNvPr>
          <p:cNvSpPr txBox="1"/>
          <p:nvPr/>
        </p:nvSpPr>
        <p:spPr>
          <a:xfrm>
            <a:off x="896293" y="1526314"/>
            <a:ext cx="9732475" cy="4278094"/>
          </a:xfrm>
          <a:prstGeom prst="rect">
            <a:avLst/>
          </a:prstGeom>
          <a:noFill/>
        </p:spPr>
        <p:txBody>
          <a:bodyPr wrap="square">
            <a:spAutoFit/>
          </a:bodyPr>
          <a:lstStyle/>
          <a:p>
            <a:pPr algn="just"/>
            <a:r>
              <a:rPr lang="en-US" sz="1600" b="0" i="0" dirty="0">
                <a:solidFill>
                  <a:srgbClr val="404040"/>
                </a:solidFill>
                <a:effectLst/>
              </a:rPr>
              <a:t>The project Tourism 4.0, with a budget of 1,3 M€, is co-funded by the European COSME Program and began</a:t>
            </a:r>
            <a:br>
              <a:rPr lang="en-US" sz="1600" b="0" i="0" dirty="0">
                <a:solidFill>
                  <a:srgbClr val="404040"/>
                </a:solidFill>
                <a:effectLst/>
              </a:rPr>
            </a:br>
            <a:r>
              <a:rPr lang="en-US" sz="1600" b="0" i="0" dirty="0">
                <a:solidFill>
                  <a:srgbClr val="404040"/>
                </a:solidFill>
                <a:effectLst/>
              </a:rPr>
              <a:t>on 1</a:t>
            </a:r>
            <a:r>
              <a:rPr lang="en-US" sz="1600" b="0" i="0" baseline="30000" dirty="0">
                <a:solidFill>
                  <a:srgbClr val="404040"/>
                </a:solidFill>
                <a:effectLst/>
              </a:rPr>
              <a:t>st</a:t>
            </a:r>
            <a:r>
              <a:rPr lang="en-US" sz="1600" b="0" i="0" dirty="0">
                <a:solidFill>
                  <a:srgbClr val="404040"/>
                </a:solidFill>
                <a:effectLst/>
              </a:rPr>
              <a:t> January 2022, while it will continue its activities up until 31</a:t>
            </a:r>
            <a:r>
              <a:rPr lang="en-US" sz="1600" b="0" i="0" baseline="30000" dirty="0">
                <a:solidFill>
                  <a:srgbClr val="404040"/>
                </a:solidFill>
                <a:effectLst/>
              </a:rPr>
              <a:t>st</a:t>
            </a:r>
            <a:r>
              <a:rPr lang="en-US" sz="1600" b="0" i="0" dirty="0">
                <a:solidFill>
                  <a:srgbClr val="404040"/>
                </a:solidFill>
                <a:effectLst/>
              </a:rPr>
              <a:t> January 2024 and beyond.</a:t>
            </a:r>
            <a:br>
              <a:rPr lang="en-US" sz="1600" dirty="0">
                <a:solidFill>
                  <a:srgbClr val="404040"/>
                </a:solidFill>
              </a:rPr>
            </a:br>
            <a:br>
              <a:rPr lang="en-US" sz="1600" b="0" i="0" dirty="0">
                <a:solidFill>
                  <a:srgbClr val="404040"/>
                </a:solidFill>
                <a:effectLst/>
              </a:rPr>
            </a:br>
            <a:r>
              <a:rPr lang="en-US" sz="1600" b="0" i="0" dirty="0">
                <a:solidFill>
                  <a:srgbClr val="404040"/>
                </a:solidFill>
                <a:effectLst/>
              </a:rPr>
              <a:t>The project aim is to develop a capacity building, technology transfer, support, and assistance program to enable tourism sector SMEs to adopt and leverage emerging digital technologies, to improve their productivity, sustainability, and overall business performance. </a:t>
            </a:r>
          </a:p>
          <a:p>
            <a:pPr algn="just"/>
            <a:endParaRPr lang="en-US" sz="1600" b="0" i="0" dirty="0">
              <a:solidFill>
                <a:srgbClr val="404040"/>
              </a:solidFill>
              <a:effectLst/>
            </a:endParaRPr>
          </a:p>
          <a:p>
            <a:pPr algn="just"/>
            <a:r>
              <a:rPr lang="en-US" sz="1600" b="0" i="0" dirty="0">
                <a:solidFill>
                  <a:srgbClr val="404040"/>
                </a:solidFill>
                <a:effectLst/>
              </a:rPr>
              <a:t>As indicated in by the European Commission, the tourism sector’s competitiveness is closely linked to its</a:t>
            </a:r>
            <a:br>
              <a:rPr lang="en-US" sz="1600" b="0" i="0" dirty="0">
                <a:solidFill>
                  <a:srgbClr val="404040"/>
                </a:solidFill>
                <a:effectLst/>
              </a:rPr>
            </a:br>
            <a:r>
              <a:rPr lang="en-US" sz="1600" b="0" i="0" dirty="0">
                <a:solidFill>
                  <a:srgbClr val="404040"/>
                </a:solidFill>
                <a:effectLst/>
              </a:rPr>
              <a:t>sustainability, as the quality of tourism destinations, is strongly influenced by their natural and cultural</a:t>
            </a:r>
            <a:br>
              <a:rPr lang="en-US" sz="1600" b="0" i="0" dirty="0">
                <a:solidFill>
                  <a:srgbClr val="404040"/>
                </a:solidFill>
                <a:effectLst/>
              </a:rPr>
            </a:br>
            <a:r>
              <a:rPr lang="en-US" sz="1600" b="0" i="0" dirty="0">
                <a:solidFill>
                  <a:srgbClr val="404040"/>
                </a:solidFill>
                <a:effectLst/>
              </a:rPr>
              <a:t>environment and by their integration into a local community.</a:t>
            </a:r>
            <a:endParaRPr lang="en-US" sz="1600" dirty="0">
              <a:solidFill>
                <a:srgbClr val="404040"/>
              </a:solidFill>
            </a:endParaRPr>
          </a:p>
          <a:p>
            <a:pPr algn="just"/>
            <a:endParaRPr lang="en-US" sz="1600" b="0" i="0" dirty="0">
              <a:solidFill>
                <a:srgbClr val="404040"/>
              </a:solidFill>
              <a:effectLst/>
            </a:endParaRPr>
          </a:p>
          <a:p>
            <a:pPr algn="just"/>
            <a:r>
              <a:rPr lang="en-US" sz="1600" b="0" i="0" dirty="0">
                <a:solidFill>
                  <a:srgbClr val="404040"/>
                </a:solidFill>
                <a:effectLst/>
              </a:rPr>
              <a:t>In this context, Tourism 4.0 strives to promote the capacities and skills of tourism SMEs to explore and adopt</a:t>
            </a:r>
            <a:br>
              <a:rPr lang="en-US" sz="1600" b="0" i="0" dirty="0">
                <a:solidFill>
                  <a:srgbClr val="404040"/>
                </a:solidFill>
                <a:effectLst/>
              </a:rPr>
            </a:br>
            <a:r>
              <a:rPr lang="en-US" sz="1600" b="0" i="0" dirty="0">
                <a:solidFill>
                  <a:srgbClr val="404040"/>
                </a:solidFill>
                <a:effectLst/>
              </a:rPr>
              <a:t>digital transformation and uptake of advanced technologies (big data analysis and management, artificial intelligence, blockchain, internet of things, augmented reality, cybersecurity, </a:t>
            </a:r>
            <a:r>
              <a:rPr lang="en-US" sz="1600" b="0" i="0" dirty="0" err="1">
                <a:solidFill>
                  <a:srgbClr val="404040"/>
                </a:solidFill>
                <a:effectLst/>
              </a:rPr>
              <a:t>etc</a:t>
            </a:r>
            <a:r>
              <a:rPr lang="en-US" sz="1600" b="0" i="0" dirty="0">
                <a:solidFill>
                  <a:srgbClr val="404040"/>
                </a:solidFill>
                <a:effectLst/>
              </a:rPr>
              <a:t>) </a:t>
            </a:r>
            <a:r>
              <a:rPr lang="en-US" sz="1600" dirty="0">
                <a:solidFill>
                  <a:srgbClr val="404040"/>
                </a:solidFill>
              </a:rPr>
              <a:t>by tourism SMEs </a:t>
            </a:r>
            <a:r>
              <a:rPr lang="en-US" sz="1600" b="0" i="0" dirty="0">
                <a:solidFill>
                  <a:srgbClr val="404040"/>
                </a:solidFill>
                <a:effectLst/>
              </a:rPr>
              <a:t>through a reinforced transnational and intersectoral collaboration between SMEs and Hospitality and Travel Agencies from different tourism sectors in </a:t>
            </a:r>
            <a:r>
              <a:rPr lang="en-US" sz="1600" dirty="0">
                <a:solidFill>
                  <a:srgbClr val="404040"/>
                </a:solidFill>
              </a:rPr>
              <a:t>Italy, Portugal, Spain, </a:t>
            </a:r>
            <a:r>
              <a:rPr lang="en-US" sz="1600" b="0" i="0" dirty="0">
                <a:solidFill>
                  <a:srgbClr val="404040"/>
                </a:solidFill>
                <a:effectLst/>
              </a:rPr>
              <a:t>Malta, Croatia, and Poland.</a:t>
            </a:r>
            <a:r>
              <a:rPr lang="en-US" sz="1600" dirty="0"/>
              <a:t> </a:t>
            </a:r>
          </a:p>
          <a:p>
            <a:pPr algn="just"/>
            <a:endParaRPr lang="pt-PT" sz="1600" dirty="0"/>
          </a:p>
        </p:txBody>
      </p:sp>
      <p:sp>
        <p:nvSpPr>
          <p:cNvPr id="5" name="CaixaDeTexto 4">
            <a:extLst>
              <a:ext uri="{FF2B5EF4-FFF2-40B4-BE49-F238E27FC236}">
                <a16:creationId xmlns:a16="http://schemas.microsoft.com/office/drawing/2014/main" id="{1C619521-2A50-A742-583B-43210A43A3F6}"/>
              </a:ext>
            </a:extLst>
          </p:cNvPr>
          <p:cNvSpPr txBox="1"/>
          <p:nvPr/>
        </p:nvSpPr>
        <p:spPr>
          <a:xfrm>
            <a:off x="869498" y="529764"/>
            <a:ext cx="7507586" cy="461665"/>
          </a:xfrm>
          <a:prstGeom prst="rect">
            <a:avLst/>
          </a:prstGeom>
          <a:noFill/>
        </p:spPr>
        <p:txBody>
          <a:bodyPr wrap="square">
            <a:spAutoFit/>
          </a:bodyPr>
          <a:lstStyle/>
          <a:p>
            <a:r>
              <a:rPr lang="en-US" sz="2400" b="1" dirty="0">
                <a:solidFill>
                  <a:srgbClr val="149DDB"/>
                </a:solidFill>
                <a:latin typeface="OpenSans-Bold"/>
              </a:rPr>
              <a:t>INTRODUCTION</a:t>
            </a:r>
            <a:endParaRPr lang="pt-PT" sz="2400" dirty="0">
              <a:solidFill>
                <a:srgbClr val="149DDB"/>
              </a:solidFill>
            </a:endParaRPr>
          </a:p>
        </p:txBody>
      </p:sp>
    </p:spTree>
    <p:extLst>
      <p:ext uri="{BB962C8B-B14F-4D97-AF65-F5344CB8AC3E}">
        <p14:creationId xmlns:p14="http://schemas.microsoft.com/office/powerpoint/2010/main" val="2950854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2F1A505-4371-F4C6-1ADF-BFA6C5ACCAF8}"/>
              </a:ext>
            </a:extLst>
          </p:cNvPr>
          <p:cNvSpPr txBox="1"/>
          <p:nvPr/>
        </p:nvSpPr>
        <p:spPr>
          <a:xfrm>
            <a:off x="691081" y="1629685"/>
            <a:ext cx="10809838" cy="369332"/>
          </a:xfrm>
          <a:prstGeom prst="rect">
            <a:avLst/>
          </a:prstGeom>
          <a:noFill/>
        </p:spPr>
        <p:txBody>
          <a:bodyPr wrap="square">
            <a:spAutoFit/>
          </a:bodyPr>
          <a:lstStyle/>
          <a:p>
            <a:r>
              <a:rPr lang="en-US" sz="1800" b="0" i="0" dirty="0">
                <a:solidFill>
                  <a:srgbClr val="404040"/>
                </a:solidFill>
                <a:effectLst/>
              </a:rPr>
              <a:t>SMEs from any the following tourism sectors and wishing to improve their environmental performance:</a:t>
            </a:r>
            <a:r>
              <a:rPr lang="en-US" dirty="0"/>
              <a:t> </a:t>
            </a:r>
            <a:endParaRPr lang="pt-PT" dirty="0"/>
          </a:p>
        </p:txBody>
      </p:sp>
      <p:pic>
        <p:nvPicPr>
          <p:cNvPr id="1026" name="Picture 2" descr="Hotel | Naperville Animal Hospital, Naperville, IL">
            <a:extLst>
              <a:ext uri="{FF2B5EF4-FFF2-40B4-BE49-F238E27FC236}">
                <a16:creationId xmlns:a16="http://schemas.microsoft.com/office/drawing/2014/main" id="{2D340FB6-7E66-8E96-2928-C6BA73BA7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12" y="2331001"/>
            <a:ext cx="2750591" cy="24507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Why Voice Over IP is the Future of Tour Operators | Blog">
            <a:extLst>
              <a:ext uri="{FF2B5EF4-FFF2-40B4-BE49-F238E27FC236}">
                <a16:creationId xmlns:a16="http://schemas.microsoft.com/office/drawing/2014/main" id="{CF4D2432-572F-D6A4-ECD1-BE186E5DE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08" y="2351556"/>
            <a:ext cx="3643543" cy="24302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2ECAB3C4-CC28-281D-487F-E001FE6A91F3}"/>
              </a:ext>
            </a:extLst>
          </p:cNvPr>
          <p:cNvSpPr txBox="1"/>
          <p:nvPr/>
        </p:nvSpPr>
        <p:spPr>
          <a:xfrm>
            <a:off x="1452388" y="4929118"/>
            <a:ext cx="3440237" cy="369332"/>
          </a:xfrm>
          <a:prstGeom prst="rect">
            <a:avLst/>
          </a:prstGeom>
          <a:noFill/>
        </p:spPr>
        <p:txBody>
          <a:bodyPr wrap="none" rtlCol="0">
            <a:spAutoFit/>
          </a:bodyPr>
          <a:lstStyle/>
          <a:p>
            <a:r>
              <a:rPr lang="pt-PT" dirty="0" err="1"/>
              <a:t>Hotels</a:t>
            </a:r>
            <a:r>
              <a:rPr lang="pt-PT" dirty="0"/>
              <a:t> </a:t>
            </a:r>
            <a:r>
              <a:rPr lang="pt-PT" dirty="0" err="1"/>
              <a:t>and</a:t>
            </a:r>
            <a:r>
              <a:rPr lang="pt-PT" dirty="0"/>
              <a:t> similar </a:t>
            </a:r>
            <a:r>
              <a:rPr lang="pt-PT" dirty="0" err="1"/>
              <a:t>accommodation</a:t>
            </a:r>
            <a:endParaRPr lang="pt-PT" dirty="0"/>
          </a:p>
        </p:txBody>
      </p:sp>
      <p:sp>
        <p:nvSpPr>
          <p:cNvPr id="8" name="CaixaDeTexto 7">
            <a:extLst>
              <a:ext uri="{FF2B5EF4-FFF2-40B4-BE49-F238E27FC236}">
                <a16:creationId xmlns:a16="http://schemas.microsoft.com/office/drawing/2014/main" id="{2B0D3EDA-E29D-984D-890B-37EBB6E3E6FF}"/>
              </a:ext>
            </a:extLst>
          </p:cNvPr>
          <p:cNvSpPr txBox="1"/>
          <p:nvPr/>
        </p:nvSpPr>
        <p:spPr>
          <a:xfrm>
            <a:off x="6821761" y="4929118"/>
            <a:ext cx="3341236" cy="369332"/>
          </a:xfrm>
          <a:prstGeom prst="rect">
            <a:avLst/>
          </a:prstGeom>
          <a:noFill/>
        </p:spPr>
        <p:txBody>
          <a:bodyPr wrap="none" rtlCol="0">
            <a:spAutoFit/>
          </a:bodyPr>
          <a:lstStyle/>
          <a:p>
            <a:r>
              <a:rPr lang="pt-PT" dirty="0"/>
              <a:t>Travel Agencies &amp; Tour </a:t>
            </a:r>
            <a:r>
              <a:rPr lang="pt-PT" dirty="0" err="1"/>
              <a:t>Operators</a:t>
            </a:r>
            <a:r>
              <a:rPr lang="pt-PT" dirty="0"/>
              <a:t> </a:t>
            </a:r>
          </a:p>
        </p:txBody>
      </p:sp>
      <p:sp>
        <p:nvSpPr>
          <p:cNvPr id="9" name="CaixaDeTexto 8">
            <a:extLst>
              <a:ext uri="{FF2B5EF4-FFF2-40B4-BE49-F238E27FC236}">
                <a16:creationId xmlns:a16="http://schemas.microsoft.com/office/drawing/2014/main" id="{129F9FA8-C077-845C-0026-9949BD2B4CC4}"/>
              </a:ext>
            </a:extLst>
          </p:cNvPr>
          <p:cNvSpPr txBox="1"/>
          <p:nvPr/>
        </p:nvSpPr>
        <p:spPr>
          <a:xfrm>
            <a:off x="869498" y="529764"/>
            <a:ext cx="7507586" cy="461665"/>
          </a:xfrm>
          <a:prstGeom prst="rect">
            <a:avLst/>
          </a:prstGeom>
          <a:noFill/>
        </p:spPr>
        <p:txBody>
          <a:bodyPr wrap="square">
            <a:spAutoFit/>
          </a:bodyPr>
          <a:lstStyle/>
          <a:p>
            <a:r>
              <a:rPr lang="en-US" sz="2400" b="1" i="0" dirty="0">
                <a:solidFill>
                  <a:srgbClr val="149DDB"/>
                </a:solidFill>
                <a:effectLst/>
                <a:latin typeface="OpenSans-Bold"/>
              </a:rPr>
              <a:t>WHO DO WE ADDRESS?</a:t>
            </a:r>
            <a:endParaRPr lang="pt-PT" sz="2400" dirty="0">
              <a:solidFill>
                <a:srgbClr val="149DDB"/>
              </a:solidFill>
            </a:endParaRPr>
          </a:p>
        </p:txBody>
      </p:sp>
    </p:spTree>
    <p:extLst>
      <p:ext uri="{BB962C8B-B14F-4D97-AF65-F5344CB8AC3E}">
        <p14:creationId xmlns:p14="http://schemas.microsoft.com/office/powerpoint/2010/main" val="225512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544D927-5D6F-4FD1-043A-7E5D610BB075}"/>
              </a:ext>
            </a:extLst>
          </p:cNvPr>
          <p:cNvSpPr txBox="1"/>
          <p:nvPr/>
        </p:nvSpPr>
        <p:spPr>
          <a:xfrm>
            <a:off x="869498" y="529764"/>
            <a:ext cx="7507586" cy="461665"/>
          </a:xfrm>
          <a:prstGeom prst="rect">
            <a:avLst/>
          </a:prstGeom>
          <a:noFill/>
        </p:spPr>
        <p:txBody>
          <a:bodyPr wrap="square">
            <a:spAutoFit/>
          </a:bodyPr>
          <a:lstStyle/>
          <a:p>
            <a:r>
              <a:rPr lang="en-US" sz="2400" b="1" i="0" dirty="0">
                <a:solidFill>
                  <a:srgbClr val="149DDB"/>
                </a:solidFill>
                <a:effectLst/>
                <a:latin typeface="OpenSans-Bold"/>
              </a:rPr>
              <a:t>MAIN OBJECTIVES</a:t>
            </a:r>
            <a:endParaRPr lang="pt-PT" sz="2400" dirty="0">
              <a:solidFill>
                <a:srgbClr val="149DDB"/>
              </a:solidFill>
            </a:endParaRPr>
          </a:p>
        </p:txBody>
      </p:sp>
      <p:sp>
        <p:nvSpPr>
          <p:cNvPr id="5" name="CaixaDeTexto 4">
            <a:extLst>
              <a:ext uri="{FF2B5EF4-FFF2-40B4-BE49-F238E27FC236}">
                <a16:creationId xmlns:a16="http://schemas.microsoft.com/office/drawing/2014/main" id="{B98B08BA-A01C-B4A2-F209-1D1FD415DD4A}"/>
              </a:ext>
            </a:extLst>
          </p:cNvPr>
          <p:cNvSpPr txBox="1"/>
          <p:nvPr/>
        </p:nvSpPr>
        <p:spPr>
          <a:xfrm>
            <a:off x="869497" y="1486225"/>
            <a:ext cx="10284371" cy="1797928"/>
          </a:xfrm>
          <a:prstGeom prst="rect">
            <a:avLst/>
          </a:prstGeom>
          <a:noFill/>
        </p:spPr>
        <p:txBody>
          <a:bodyPr wrap="square">
            <a:spAutoFit/>
          </a:bodyPr>
          <a:lstStyle/>
          <a:p>
            <a:pPr>
              <a:lnSpc>
                <a:spcPct val="125000"/>
              </a:lnSpc>
            </a:pPr>
            <a:r>
              <a:rPr lang="en-US" dirty="0"/>
              <a:t>In essence, Tourism 4.0 seeks to promote the adaptation of European tourism SMEs toward more</a:t>
            </a:r>
            <a:br>
              <a:rPr lang="en-US" dirty="0"/>
            </a:br>
            <a:r>
              <a:rPr lang="en-US" dirty="0"/>
              <a:t>developing a capacity building, technology transfer, support, and assistance program to enable tourism sector SMEs to adopt and leverage emerging digital technologies, to improve their productivity, sustainability, and overall business performance. </a:t>
            </a:r>
            <a:br>
              <a:rPr lang="en-US" dirty="0"/>
            </a:br>
            <a:endParaRPr lang="pt-PT" dirty="0"/>
          </a:p>
        </p:txBody>
      </p:sp>
      <p:sp>
        <p:nvSpPr>
          <p:cNvPr id="7" name="CaixaDeTexto 6">
            <a:extLst>
              <a:ext uri="{FF2B5EF4-FFF2-40B4-BE49-F238E27FC236}">
                <a16:creationId xmlns:a16="http://schemas.microsoft.com/office/drawing/2014/main" id="{A8709C76-4396-7FDC-83E2-A0AB7AECD097}"/>
              </a:ext>
            </a:extLst>
          </p:cNvPr>
          <p:cNvSpPr txBox="1"/>
          <p:nvPr/>
        </p:nvSpPr>
        <p:spPr>
          <a:xfrm>
            <a:off x="869496" y="3137774"/>
            <a:ext cx="10058037" cy="2490425"/>
          </a:xfrm>
          <a:prstGeom prst="rect">
            <a:avLst/>
          </a:prstGeom>
          <a:noFill/>
        </p:spPr>
        <p:txBody>
          <a:bodyPr wrap="square">
            <a:spAutoFit/>
          </a:bodyPr>
          <a:lstStyle/>
          <a:p>
            <a:pPr>
              <a:lnSpc>
                <a:spcPct val="125000"/>
              </a:lnSpc>
            </a:pPr>
            <a:r>
              <a:rPr lang="it-IT" sz="1800" dirty="0"/>
              <a:t>The </a:t>
            </a:r>
            <a:r>
              <a:rPr lang="en-GB" sz="1800" dirty="0"/>
              <a:t>main</a:t>
            </a:r>
            <a:r>
              <a:rPr lang="it-IT" sz="1800" dirty="0"/>
              <a:t> </a:t>
            </a:r>
            <a:r>
              <a:rPr lang="it-IT" sz="1800" dirty="0" err="1"/>
              <a:t>objective</a:t>
            </a:r>
            <a:r>
              <a:rPr lang="it-IT" sz="1800" dirty="0"/>
              <a:t> of the TOURISM4.0 consortium </a:t>
            </a:r>
            <a:r>
              <a:rPr lang="it-IT" sz="1800" dirty="0" err="1"/>
              <a:t>is</a:t>
            </a:r>
            <a:r>
              <a:rPr lang="it-IT" sz="1800" dirty="0"/>
              <a:t> to </a:t>
            </a:r>
            <a:r>
              <a:rPr lang="it-IT" sz="1800" dirty="0" err="1"/>
              <a:t>explore</a:t>
            </a:r>
            <a:r>
              <a:rPr lang="it-IT" sz="1800" dirty="0"/>
              <a:t> and </a:t>
            </a:r>
            <a:r>
              <a:rPr lang="it-IT" sz="1800" dirty="0" err="1"/>
              <a:t>realize</a:t>
            </a:r>
            <a:r>
              <a:rPr lang="it-IT" sz="1800" dirty="0"/>
              <a:t> </a:t>
            </a:r>
            <a:r>
              <a:rPr lang="it-IT" sz="1800" dirty="0" err="1"/>
              <a:t>synergies</a:t>
            </a:r>
            <a:r>
              <a:rPr lang="it-IT" sz="1800" dirty="0"/>
              <a:t> </a:t>
            </a:r>
            <a:r>
              <a:rPr lang="it-IT" sz="1800" dirty="0" err="1"/>
              <a:t>among</a:t>
            </a:r>
            <a:r>
              <a:rPr lang="it-IT" sz="1800" dirty="0"/>
              <a:t> the consortium partners, </a:t>
            </a:r>
            <a:r>
              <a:rPr lang="it-IT" sz="1800" dirty="0" err="1"/>
              <a:t>helping</a:t>
            </a:r>
            <a:r>
              <a:rPr lang="it-IT" sz="1800" dirty="0"/>
              <a:t> </a:t>
            </a:r>
            <a:r>
              <a:rPr lang="it-IT" sz="1800" dirty="0" err="1"/>
              <a:t>SMEs</a:t>
            </a:r>
            <a:r>
              <a:rPr lang="it-IT" sz="1800" dirty="0"/>
              <a:t> to </a:t>
            </a:r>
            <a:r>
              <a:rPr lang="it-IT" sz="1800" b="1" dirty="0"/>
              <a:t>integrate the </a:t>
            </a:r>
            <a:r>
              <a:rPr lang="it-IT" sz="1800" b="1" dirty="0" err="1"/>
              <a:t>most</a:t>
            </a:r>
            <a:r>
              <a:rPr lang="it-IT" sz="1800" b="1" dirty="0"/>
              <a:t> </a:t>
            </a:r>
            <a:r>
              <a:rPr lang="it-IT" sz="1800" b="1" dirty="0" err="1"/>
              <a:t>advanced</a:t>
            </a:r>
            <a:r>
              <a:rPr lang="it-IT" sz="1800" b="1" dirty="0"/>
              <a:t> digital </a:t>
            </a:r>
            <a:r>
              <a:rPr lang="it-IT" sz="1800" b="1" dirty="0" err="1"/>
              <a:t>solutions</a:t>
            </a:r>
            <a:r>
              <a:rPr lang="it-IT" sz="1800" b="1" dirty="0"/>
              <a:t> </a:t>
            </a:r>
            <a:r>
              <a:rPr lang="it-IT" sz="1800" b="1" dirty="0" err="1"/>
              <a:t>into</a:t>
            </a:r>
            <a:r>
              <a:rPr lang="it-IT" sz="1800" b="1" dirty="0"/>
              <a:t> </a:t>
            </a:r>
            <a:r>
              <a:rPr lang="it-IT" sz="1800" b="1" dirty="0" err="1"/>
              <a:t>their</a:t>
            </a:r>
            <a:r>
              <a:rPr lang="it-IT" sz="1800" b="1" dirty="0"/>
              <a:t> business strategies</a:t>
            </a:r>
            <a:r>
              <a:rPr lang="it-IT" sz="1800" dirty="0"/>
              <a:t> to take </a:t>
            </a:r>
            <a:r>
              <a:rPr lang="it-IT" sz="1800" dirty="0" err="1"/>
              <a:t>advantage</a:t>
            </a:r>
            <a:r>
              <a:rPr lang="it-IT" sz="1800" dirty="0"/>
              <a:t> of </a:t>
            </a:r>
            <a:r>
              <a:rPr lang="it-IT" sz="1800" dirty="0" err="1"/>
              <a:t>emerging</a:t>
            </a:r>
            <a:r>
              <a:rPr lang="it-IT" sz="1800" dirty="0"/>
              <a:t> </a:t>
            </a:r>
            <a:r>
              <a:rPr lang="it-IT" sz="1800" dirty="0" err="1"/>
              <a:t>opportunities</a:t>
            </a:r>
            <a:r>
              <a:rPr lang="it-IT" sz="1800" dirty="0"/>
              <a:t> and </a:t>
            </a:r>
            <a:r>
              <a:rPr lang="it-IT" sz="1800" dirty="0" err="1"/>
              <a:t>achieve</a:t>
            </a:r>
            <a:r>
              <a:rPr lang="it-IT" sz="1800" dirty="0"/>
              <a:t> steady </a:t>
            </a:r>
            <a:r>
              <a:rPr lang="it-IT" sz="1800" dirty="0" err="1"/>
              <a:t>sustainable</a:t>
            </a:r>
            <a:r>
              <a:rPr lang="it-IT" sz="1800" dirty="0"/>
              <a:t> </a:t>
            </a:r>
            <a:r>
              <a:rPr lang="it-IT" sz="1800" dirty="0" err="1"/>
              <a:t>growth</a:t>
            </a:r>
            <a:r>
              <a:rPr lang="it-IT" sz="1800" dirty="0"/>
              <a:t>.</a:t>
            </a:r>
          </a:p>
          <a:p>
            <a:pPr>
              <a:lnSpc>
                <a:spcPct val="125000"/>
              </a:lnSpc>
            </a:pPr>
            <a:endParaRPr lang="it-IT" dirty="0"/>
          </a:p>
          <a:p>
            <a:pPr>
              <a:lnSpc>
                <a:spcPct val="125000"/>
              </a:lnSpc>
            </a:pPr>
            <a:r>
              <a:rPr lang="en-US" sz="1800" dirty="0"/>
              <a:t>Utilizing an open innovation methodology, we will promote peer learning and knowledge exchange between tourism SMEs (problem owners) and digital/innovative SMEs &amp; startups (problem solvers).</a:t>
            </a:r>
          </a:p>
          <a:p>
            <a:pPr>
              <a:lnSpc>
                <a:spcPct val="125000"/>
              </a:lnSpc>
            </a:pPr>
            <a:endParaRPr lang="it-IT" sz="1800" dirty="0"/>
          </a:p>
        </p:txBody>
      </p:sp>
    </p:spTree>
    <p:extLst>
      <p:ext uri="{BB962C8B-B14F-4D97-AF65-F5344CB8AC3E}">
        <p14:creationId xmlns:p14="http://schemas.microsoft.com/office/powerpoint/2010/main" val="482255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D5B0B80-7095-879B-E654-67D2896EB7E8}"/>
              </a:ext>
            </a:extLst>
          </p:cNvPr>
          <p:cNvSpPr txBox="1"/>
          <p:nvPr/>
        </p:nvSpPr>
        <p:spPr>
          <a:xfrm>
            <a:off x="869498" y="529764"/>
            <a:ext cx="7507586" cy="461665"/>
          </a:xfrm>
          <a:prstGeom prst="rect">
            <a:avLst/>
          </a:prstGeom>
          <a:noFill/>
        </p:spPr>
        <p:txBody>
          <a:bodyPr wrap="square">
            <a:spAutoFit/>
          </a:bodyPr>
          <a:lstStyle/>
          <a:p>
            <a:r>
              <a:rPr lang="en-US" sz="2400" b="1" dirty="0">
                <a:solidFill>
                  <a:srgbClr val="149DDB"/>
                </a:solidFill>
                <a:latin typeface="OpenSans-Bold"/>
              </a:rPr>
              <a:t>WHO WE ARE?</a:t>
            </a:r>
            <a:endParaRPr lang="pt-PT" sz="2400" dirty="0">
              <a:solidFill>
                <a:srgbClr val="149DDB"/>
              </a:solidFill>
            </a:endParaRPr>
          </a:p>
        </p:txBody>
      </p:sp>
      <p:sp>
        <p:nvSpPr>
          <p:cNvPr id="5" name="CaixaDeTexto 4">
            <a:extLst>
              <a:ext uri="{FF2B5EF4-FFF2-40B4-BE49-F238E27FC236}">
                <a16:creationId xmlns:a16="http://schemas.microsoft.com/office/drawing/2014/main" id="{166B922D-38AE-2527-E8FD-5E497B896919}"/>
              </a:ext>
            </a:extLst>
          </p:cNvPr>
          <p:cNvSpPr txBox="1"/>
          <p:nvPr/>
        </p:nvSpPr>
        <p:spPr>
          <a:xfrm>
            <a:off x="869498" y="1533093"/>
            <a:ext cx="9370336" cy="4221669"/>
          </a:xfrm>
          <a:prstGeom prst="rect">
            <a:avLst/>
          </a:prstGeom>
          <a:noFill/>
        </p:spPr>
        <p:txBody>
          <a:bodyPr wrap="square">
            <a:spAutoFit/>
          </a:bodyPr>
          <a:lstStyle/>
          <a:p>
            <a:pPr>
              <a:lnSpc>
                <a:spcPct val="125000"/>
              </a:lnSpc>
            </a:pPr>
            <a:r>
              <a:rPr lang="it-IT" sz="1800" dirty="0"/>
              <a:t>The Tourism4.0 consortium </a:t>
            </a:r>
            <a:r>
              <a:rPr lang="it-IT" sz="1800" dirty="0" err="1"/>
              <a:t>is</a:t>
            </a:r>
            <a:r>
              <a:rPr lang="it-IT" sz="1800" dirty="0"/>
              <a:t> </a:t>
            </a:r>
            <a:r>
              <a:rPr lang="it-IT" sz="1800" dirty="0" err="1"/>
              <a:t>composed</a:t>
            </a:r>
            <a:r>
              <a:rPr lang="it-IT" sz="1800" dirty="0"/>
              <a:t> of 10 </a:t>
            </a:r>
            <a:r>
              <a:rPr lang="it-IT" sz="1800" dirty="0" err="1"/>
              <a:t>leading</a:t>
            </a:r>
            <a:r>
              <a:rPr lang="it-IT" sz="1800" dirty="0"/>
              <a:t> partners from 6 </a:t>
            </a:r>
            <a:r>
              <a:rPr lang="it-IT" sz="1800" dirty="0" err="1"/>
              <a:t>European</a:t>
            </a:r>
            <a:r>
              <a:rPr lang="it-IT" sz="1800" dirty="0"/>
              <a:t> countries (IT, PT, HR, ES, PL, MT), </a:t>
            </a:r>
            <a:r>
              <a:rPr lang="it-IT" sz="1800" dirty="0" err="1"/>
              <a:t>operating</a:t>
            </a:r>
            <a:r>
              <a:rPr lang="it-IT" sz="1800" dirty="0"/>
              <a:t> in the </a:t>
            </a:r>
            <a:r>
              <a:rPr lang="it-IT" sz="1800" b="1" dirty="0" err="1"/>
              <a:t>tourism</a:t>
            </a:r>
            <a:r>
              <a:rPr lang="it-IT" sz="1800" dirty="0"/>
              <a:t>, </a:t>
            </a:r>
            <a:r>
              <a:rPr lang="it-IT" sz="1800" b="1" dirty="0" err="1"/>
              <a:t>innovation</a:t>
            </a:r>
            <a:r>
              <a:rPr lang="it-IT" sz="1800" b="1" dirty="0"/>
              <a:t>,</a:t>
            </a:r>
            <a:r>
              <a:rPr lang="it-IT" sz="1800" dirty="0"/>
              <a:t> and </a:t>
            </a:r>
            <a:r>
              <a:rPr lang="it-IT" sz="1800" b="1" dirty="0"/>
              <a:t>business services</a:t>
            </a:r>
            <a:r>
              <a:rPr lang="it-IT" sz="1800" dirty="0"/>
              <a:t> </a:t>
            </a:r>
            <a:r>
              <a:rPr lang="it-IT" sz="1800" dirty="0" err="1"/>
              <a:t>sectors</a:t>
            </a:r>
            <a:r>
              <a:rPr lang="it-IT" sz="1800" dirty="0"/>
              <a:t>.</a:t>
            </a:r>
          </a:p>
          <a:p>
            <a:pPr>
              <a:lnSpc>
                <a:spcPct val="125000"/>
              </a:lnSpc>
            </a:pPr>
            <a:endParaRPr lang="it-IT" dirty="0"/>
          </a:p>
          <a:p>
            <a:pPr>
              <a:lnSpc>
                <a:spcPct val="125000"/>
              </a:lnSpc>
            </a:pPr>
            <a:endParaRPr lang="it-IT" sz="1800" dirty="0"/>
          </a:p>
          <a:p>
            <a:pPr>
              <a:lnSpc>
                <a:spcPct val="125000"/>
              </a:lnSpc>
            </a:pPr>
            <a:endParaRPr lang="it-IT" dirty="0"/>
          </a:p>
          <a:p>
            <a:pPr>
              <a:lnSpc>
                <a:spcPct val="125000"/>
              </a:lnSpc>
            </a:pPr>
            <a:endParaRPr lang="it-IT" sz="1800" dirty="0"/>
          </a:p>
          <a:p>
            <a:pPr>
              <a:lnSpc>
                <a:spcPct val="125000"/>
              </a:lnSpc>
            </a:pPr>
            <a:endParaRPr lang="it-IT" sz="1800" dirty="0"/>
          </a:p>
          <a:p>
            <a:pPr>
              <a:lnSpc>
                <a:spcPct val="125000"/>
              </a:lnSpc>
            </a:pPr>
            <a:endParaRPr lang="it-IT" dirty="0"/>
          </a:p>
          <a:p>
            <a:pPr>
              <a:lnSpc>
                <a:spcPct val="125000"/>
              </a:lnSpc>
            </a:pPr>
            <a:endParaRPr lang="en-US" sz="1800" dirty="0"/>
          </a:p>
          <a:p>
            <a:pPr>
              <a:lnSpc>
                <a:spcPct val="125000"/>
              </a:lnSpc>
            </a:pPr>
            <a:r>
              <a:rPr lang="en-US" sz="1800" dirty="0"/>
              <a:t>The consortium was established by enhancing the complementarity of the different partners, who bring with them practical experiences on the best tools to support businesses and the main needs of tourism SMEs in terms of digitization and innovation.</a:t>
            </a:r>
            <a:endParaRPr lang="it-IT" sz="1800" dirty="0"/>
          </a:p>
        </p:txBody>
      </p:sp>
      <p:pic>
        <p:nvPicPr>
          <p:cNvPr id="2050" name="Picture 2" descr="Federturismo Confindustria Information | Federturismo Confindustria Profile">
            <a:extLst>
              <a:ext uri="{FF2B5EF4-FFF2-40B4-BE49-F238E27FC236}">
                <a16:creationId xmlns:a16="http://schemas.microsoft.com/office/drawing/2014/main" id="{F3559600-038D-2979-C24A-A3B56E77C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98" y="2215243"/>
            <a:ext cx="1311729" cy="13117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ograma Tourism Now | Meetings In Portugal">
            <a:extLst>
              <a:ext uri="{FF2B5EF4-FFF2-40B4-BE49-F238E27FC236}">
                <a16:creationId xmlns:a16="http://schemas.microsoft.com/office/drawing/2014/main" id="{D0BB5523-240A-A3CD-38B0-31826FFC7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832" y="2680219"/>
            <a:ext cx="1968563" cy="4875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brovnik Development Agency - ALDA">
            <a:extLst>
              <a:ext uri="{FF2B5EF4-FFF2-40B4-BE49-F238E27FC236}">
                <a16:creationId xmlns:a16="http://schemas.microsoft.com/office/drawing/2014/main" id="{7234D232-5B5A-FF80-F987-3764B4DB9F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763" b="37560"/>
          <a:stretch/>
        </p:blipFill>
        <p:spPr bwMode="auto">
          <a:xfrm>
            <a:off x="8962764" y="2680219"/>
            <a:ext cx="2746409" cy="6228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úster Digital Catalunya | European Cluster Collaboration Platform">
            <a:extLst>
              <a:ext uri="{FF2B5EF4-FFF2-40B4-BE49-F238E27FC236}">
                <a16:creationId xmlns:a16="http://schemas.microsoft.com/office/drawing/2014/main" id="{FDACE585-2B37-2320-5EF4-B40EED729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000" y="2339261"/>
            <a:ext cx="1311729" cy="131172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alta Business Bureau">
            <a:extLst>
              <a:ext uri="{FF2B5EF4-FFF2-40B4-BE49-F238E27FC236}">
                <a16:creationId xmlns:a16="http://schemas.microsoft.com/office/drawing/2014/main" id="{0BD9BB1A-695D-A70F-3D34-EA3E3A815C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2653" y="2393507"/>
            <a:ext cx="1924187" cy="10091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lúster de Turismo">
            <a:extLst>
              <a:ext uri="{FF2B5EF4-FFF2-40B4-BE49-F238E27FC236}">
                <a16:creationId xmlns:a16="http://schemas.microsoft.com/office/drawing/2014/main" id="{2AF5E1C0-922D-FF70-4813-FA076D4CF2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64" y="3802428"/>
            <a:ext cx="2836603" cy="65882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rque Tecnológico de Andalucía">
            <a:extLst>
              <a:ext uri="{FF2B5EF4-FFF2-40B4-BE49-F238E27FC236}">
                <a16:creationId xmlns:a16="http://schemas.microsoft.com/office/drawing/2014/main" id="{3EDECAB8-131E-1F2C-8731-15B10C9149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8216" y="3565809"/>
            <a:ext cx="2012553" cy="113206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Akademia Compliance - studia podyplomowe - SANS">
            <a:extLst>
              <a:ext uri="{FF2B5EF4-FFF2-40B4-BE49-F238E27FC236}">
                <a16:creationId xmlns:a16="http://schemas.microsoft.com/office/drawing/2014/main" id="{AEF92B16-1388-0FE4-AE54-93F24FEA7A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1135" y="3728272"/>
            <a:ext cx="1853155" cy="832577"/>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eriodic Reporting for period 1 - YooniK (Seamless Guest Experiences  through Biometrics in Things) | H2020 | CORDIS | European Commission">
            <a:extLst>
              <a:ext uri="{FF2B5EF4-FFF2-40B4-BE49-F238E27FC236}">
                <a16:creationId xmlns:a16="http://schemas.microsoft.com/office/drawing/2014/main" id="{7E4B9925-7329-D367-19F7-CD42D49012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4859" y="3832027"/>
            <a:ext cx="2226906" cy="57702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Upuhh">
            <a:extLst>
              <a:ext uri="{FF2B5EF4-FFF2-40B4-BE49-F238E27FC236}">
                <a16:creationId xmlns:a16="http://schemas.microsoft.com/office/drawing/2014/main" id="{FE95946D-83B3-15AF-EB55-2F191EAF21C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8473" y="3619369"/>
            <a:ext cx="902203" cy="100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865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888C2BD-0D7A-4A9E-6DBA-C32820B7DF0B}"/>
              </a:ext>
            </a:extLst>
          </p:cNvPr>
          <p:cNvSpPr txBox="1"/>
          <p:nvPr/>
        </p:nvSpPr>
        <p:spPr>
          <a:xfrm>
            <a:off x="869498" y="529764"/>
            <a:ext cx="7507586" cy="461665"/>
          </a:xfrm>
          <a:prstGeom prst="rect">
            <a:avLst/>
          </a:prstGeom>
          <a:noFill/>
        </p:spPr>
        <p:txBody>
          <a:bodyPr wrap="square">
            <a:spAutoFit/>
          </a:bodyPr>
          <a:lstStyle/>
          <a:p>
            <a:r>
              <a:rPr lang="en-US" sz="2400" b="1" dirty="0">
                <a:solidFill>
                  <a:srgbClr val="149DDB"/>
                </a:solidFill>
                <a:latin typeface="OpenSans-Bold"/>
              </a:rPr>
              <a:t>WHY SHOULD YOUR SME PARTICIPATE?</a:t>
            </a:r>
            <a:endParaRPr lang="pt-PT" sz="2400" dirty="0">
              <a:solidFill>
                <a:srgbClr val="149DDB"/>
              </a:solidFill>
            </a:endParaRPr>
          </a:p>
        </p:txBody>
      </p:sp>
      <p:sp>
        <p:nvSpPr>
          <p:cNvPr id="7" name="CaixaDeTexto 6">
            <a:extLst>
              <a:ext uri="{FF2B5EF4-FFF2-40B4-BE49-F238E27FC236}">
                <a16:creationId xmlns:a16="http://schemas.microsoft.com/office/drawing/2014/main" id="{CB7D397B-423E-7302-9DDC-FAE7F3921EF5}"/>
              </a:ext>
            </a:extLst>
          </p:cNvPr>
          <p:cNvSpPr txBox="1"/>
          <p:nvPr/>
        </p:nvSpPr>
        <p:spPr>
          <a:xfrm>
            <a:off x="869498" y="1201475"/>
            <a:ext cx="10112721" cy="369332"/>
          </a:xfrm>
          <a:prstGeom prst="rect">
            <a:avLst/>
          </a:prstGeom>
          <a:noFill/>
        </p:spPr>
        <p:txBody>
          <a:bodyPr wrap="square">
            <a:spAutoFit/>
          </a:bodyPr>
          <a:lstStyle/>
          <a:p>
            <a:r>
              <a:rPr lang="en-US" sz="1800" b="0" i="0" dirty="0">
                <a:solidFill>
                  <a:srgbClr val="404040"/>
                </a:solidFill>
                <a:effectLst/>
              </a:rPr>
              <a:t>These are some of the reasons why your SME should participate in the Tourism 4.0 </a:t>
            </a:r>
            <a:r>
              <a:rPr lang="en-US" sz="1800" b="0" i="0" dirty="0" err="1">
                <a:solidFill>
                  <a:srgbClr val="404040"/>
                </a:solidFill>
                <a:effectLst/>
              </a:rPr>
              <a:t>programme</a:t>
            </a:r>
            <a:r>
              <a:rPr lang="en-US" sz="1800" b="0" i="0" dirty="0">
                <a:solidFill>
                  <a:srgbClr val="404040"/>
                </a:solidFill>
                <a:effectLst/>
              </a:rPr>
              <a:t>:</a:t>
            </a:r>
            <a:endParaRPr lang="pt-PT" dirty="0"/>
          </a:p>
        </p:txBody>
      </p:sp>
      <p:sp>
        <p:nvSpPr>
          <p:cNvPr id="9" name="CaixaDeTexto 8">
            <a:extLst>
              <a:ext uri="{FF2B5EF4-FFF2-40B4-BE49-F238E27FC236}">
                <a16:creationId xmlns:a16="http://schemas.microsoft.com/office/drawing/2014/main" id="{B2F0453D-E8DF-474F-1EC2-A8547F5A3FD3}"/>
              </a:ext>
            </a:extLst>
          </p:cNvPr>
          <p:cNvSpPr txBox="1"/>
          <p:nvPr/>
        </p:nvSpPr>
        <p:spPr>
          <a:xfrm>
            <a:off x="869497" y="1780853"/>
            <a:ext cx="10112721" cy="4031873"/>
          </a:xfrm>
          <a:prstGeom prst="rect">
            <a:avLst/>
          </a:prstGeom>
          <a:noFill/>
        </p:spPr>
        <p:txBody>
          <a:bodyPr wrap="square">
            <a:spAutoFit/>
          </a:bodyPr>
          <a:lstStyle/>
          <a:p>
            <a:pPr marL="285750" indent="-285750" algn="just">
              <a:buFont typeface="Arial" panose="020B0604020202020204" pitchFamily="34" charset="0"/>
              <a:buChar char="•"/>
            </a:pPr>
            <a:r>
              <a:rPr lang="en-US" sz="1600" i="0" dirty="0">
                <a:solidFill>
                  <a:srgbClr val="404040"/>
                </a:solidFill>
                <a:effectLst/>
              </a:rPr>
              <a:t>Increased knowledge of digital transformation within the tourism sector and facilitated access to digital transition that will allow your company to scale up its activities.</a:t>
            </a:r>
            <a:r>
              <a:rPr lang="en-US" sz="1600" dirty="0"/>
              <a:t> </a:t>
            </a:r>
          </a:p>
          <a:p>
            <a:pPr marL="285750" indent="-285750" algn="just">
              <a:buFont typeface="Arial" panose="020B0604020202020204" pitchFamily="34" charset="0"/>
              <a:buChar char="•"/>
            </a:pPr>
            <a:endParaRPr lang="en-US" sz="1600" i="0" dirty="0">
              <a:solidFill>
                <a:srgbClr val="404040"/>
              </a:solidFill>
              <a:effectLst/>
            </a:endParaRPr>
          </a:p>
          <a:p>
            <a:pPr marL="285750" indent="-285750" algn="just">
              <a:buFont typeface="Arial" panose="020B0604020202020204" pitchFamily="34" charset="0"/>
              <a:buChar char="•"/>
            </a:pPr>
            <a:r>
              <a:rPr lang="en-US" sz="1600" i="0" dirty="0">
                <a:solidFill>
                  <a:srgbClr val="404040"/>
                </a:solidFill>
                <a:effectLst/>
              </a:rPr>
              <a:t>Potential competitive advantage by getting access to new technologies, new trends, and knowledge in technological tourism offer</a:t>
            </a:r>
            <a:r>
              <a:rPr lang="en-US" sz="1600" dirty="0"/>
              <a:t> </a:t>
            </a:r>
          </a:p>
          <a:p>
            <a:pPr algn="just"/>
            <a:endParaRPr lang="en-US" sz="1600" dirty="0"/>
          </a:p>
          <a:p>
            <a:pPr marL="285750" indent="-285750" algn="just">
              <a:buFont typeface="Arial" panose="020B0604020202020204" pitchFamily="34" charset="0"/>
              <a:buChar char="•"/>
            </a:pPr>
            <a:r>
              <a:rPr lang="en-US" sz="1600" i="0" dirty="0">
                <a:solidFill>
                  <a:srgbClr val="404040"/>
                </a:solidFill>
                <a:effectLst/>
              </a:rPr>
              <a:t>Benefiting from the potential cost-saving opportunities that digital transition can help your company reach.</a:t>
            </a:r>
            <a:r>
              <a:rPr lang="en-US" sz="1600" dirty="0"/>
              <a:t> </a:t>
            </a:r>
            <a:br>
              <a:rPr lang="en-US" sz="1600" dirty="0"/>
            </a:br>
            <a:endParaRPr lang="en-US" sz="1600" dirty="0"/>
          </a:p>
          <a:p>
            <a:pPr marL="285750" indent="-285750" algn="just">
              <a:buFont typeface="Arial" panose="020B0604020202020204" pitchFamily="34" charset="0"/>
              <a:buChar char="•"/>
            </a:pPr>
            <a:r>
              <a:rPr lang="en-US" sz="1600" i="0" dirty="0">
                <a:solidFill>
                  <a:srgbClr val="404040"/>
                </a:solidFill>
                <a:effectLst/>
              </a:rPr>
              <a:t>Networking and collaboration with other SMEs in your sector, business accelerators, incubators, development agencies, and other tourism industry stakeholders.</a:t>
            </a:r>
            <a:r>
              <a:rPr lang="en-US" sz="1600" dirty="0"/>
              <a:t> </a:t>
            </a:r>
          </a:p>
          <a:p>
            <a:pPr algn="just"/>
            <a:endParaRPr lang="en-US" sz="1600" dirty="0"/>
          </a:p>
          <a:p>
            <a:pPr marL="285750" indent="-285750" algn="just">
              <a:buFont typeface="Arial" panose="020B0604020202020204" pitchFamily="34" charset="0"/>
              <a:buChar char="•"/>
            </a:pPr>
            <a:r>
              <a:rPr lang="en-US" sz="1600" i="0" dirty="0">
                <a:solidFill>
                  <a:srgbClr val="404040"/>
                </a:solidFill>
                <a:effectLst/>
              </a:rPr>
              <a:t>Financial support to participate in face-to-face and online capacity-building training, and matchmaking events, to receive tailored mentoring and advisory services from experts and certifying organizations.</a:t>
            </a:r>
            <a:br>
              <a:rPr lang="en-US" sz="1600" dirty="0"/>
            </a:br>
            <a:endParaRPr lang="en-US" sz="1600" dirty="0"/>
          </a:p>
          <a:p>
            <a:pPr marL="285750" indent="-285750" algn="just">
              <a:buFont typeface="Arial" panose="020B0604020202020204" pitchFamily="34" charset="0"/>
              <a:buChar char="•"/>
            </a:pPr>
            <a:r>
              <a:rPr lang="en-US" sz="1600" dirty="0"/>
              <a:t>Visibility and promotion that your company will receive by disseminating your participation and your digital performance improvements</a:t>
            </a:r>
            <a:endParaRPr lang="pt-PT" sz="1600" dirty="0"/>
          </a:p>
        </p:txBody>
      </p:sp>
    </p:spTree>
    <p:extLst>
      <p:ext uri="{BB962C8B-B14F-4D97-AF65-F5344CB8AC3E}">
        <p14:creationId xmlns:p14="http://schemas.microsoft.com/office/powerpoint/2010/main" val="17578749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45411260F0E5941B4E310E1455E6B5E" ma:contentTypeVersion="11" ma:contentTypeDescription="Criar um novo documento." ma:contentTypeScope="" ma:versionID="6fd1ef2fc27ae9d0664c94f29cb64b20">
  <xsd:schema xmlns:xsd="http://www.w3.org/2001/XMLSchema" xmlns:xs="http://www.w3.org/2001/XMLSchema" xmlns:p="http://schemas.microsoft.com/office/2006/metadata/properties" xmlns:ns2="9ee66f6e-c459-4a67-9e9d-0e9453b1886f" targetNamespace="http://schemas.microsoft.com/office/2006/metadata/properties" ma:root="true" ma:fieldsID="6c8f478d122095270fe78bd3f537b02c" ns2:_="">
    <xsd:import namespace="9ee66f6e-c459-4a67-9e9d-0e9453b188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66f6e-c459-4a67-9e9d-0e9453b18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A39879-528A-452D-80D4-7FC852D3A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66f6e-c459-4a67-9e9d-0e9453b18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3C092-8AEB-45F4-A765-BB51C647CCE0}">
  <ds:schemaRefs>
    <ds:schemaRef ds:uri="http://schemas.microsoft.com/sharepoint/v3/contenttype/forms"/>
  </ds:schemaRefs>
</ds:datastoreItem>
</file>

<file path=customXml/itemProps3.xml><?xml version="1.0" encoding="utf-8"?>
<ds:datastoreItem xmlns:ds="http://schemas.openxmlformats.org/officeDocument/2006/customXml" ds:itemID="{3C5469E4-D650-4D70-A17F-04132F138D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TotalTime>
  <Words>2650</Words>
  <Application>Microsoft Office PowerPoint</Application>
  <PresentationFormat>Widescreen</PresentationFormat>
  <Paragraphs>216</Paragraphs>
  <Slides>29</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29</vt:i4>
      </vt:variant>
    </vt:vector>
  </HeadingPairs>
  <TitlesOfParts>
    <vt:vector size="39" baseType="lpstr">
      <vt:lpstr>Arial</vt:lpstr>
      <vt:lpstr>Calibri</vt:lpstr>
      <vt:lpstr>Calibri Light</vt:lpstr>
      <vt:lpstr>Daytona</vt:lpstr>
      <vt:lpstr>DMSerifDisplay-Regular</vt:lpstr>
      <vt:lpstr>LucidaGrande-Bold</vt:lpstr>
      <vt:lpstr>OpenSans-Bold</vt:lpstr>
      <vt:lpstr>OpenSans-Regular</vt:lpstr>
      <vt:lpstr>PublicSans-Thin_SemiBold</vt:lpstr>
      <vt:lpstr>Tema do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Valter Duarte</dc:creator>
  <cp:lastModifiedBy>valeria fantozzi</cp:lastModifiedBy>
  <cp:revision>14</cp:revision>
  <dcterms:created xsi:type="dcterms:W3CDTF">2021-07-20T12:43:46Z</dcterms:created>
  <dcterms:modified xsi:type="dcterms:W3CDTF">2022-06-14T11:48:39Z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0x010100745411260F0E5941B4E310E1455E6B5E</vt:lpwstr>
  </property>
</Properties>
</file>